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95" r:id="rId1"/>
  </p:sldMasterIdLst>
  <p:notesMasterIdLst>
    <p:notesMasterId r:id="rId34"/>
  </p:notesMasterIdLst>
  <p:sldIdLst>
    <p:sldId id="256" r:id="rId2"/>
    <p:sldId id="281" r:id="rId3"/>
    <p:sldId id="262" r:id="rId4"/>
    <p:sldId id="258" r:id="rId5"/>
    <p:sldId id="263" r:id="rId6"/>
    <p:sldId id="266" r:id="rId7"/>
    <p:sldId id="264" r:id="rId8"/>
    <p:sldId id="265" r:id="rId9"/>
    <p:sldId id="260" r:id="rId10"/>
    <p:sldId id="261" r:id="rId11"/>
    <p:sldId id="259" r:id="rId12"/>
    <p:sldId id="282" r:id="rId13"/>
    <p:sldId id="283" r:id="rId14"/>
    <p:sldId id="284" r:id="rId15"/>
    <p:sldId id="285" r:id="rId16"/>
    <p:sldId id="286" r:id="rId17"/>
    <p:sldId id="287" r:id="rId18"/>
    <p:sldId id="271" r:id="rId19"/>
    <p:sldId id="273" r:id="rId20"/>
    <p:sldId id="298" r:id="rId21"/>
    <p:sldId id="275" r:id="rId22"/>
    <p:sldId id="276" r:id="rId23"/>
    <p:sldId id="288" r:id="rId24"/>
    <p:sldId id="289" r:id="rId25"/>
    <p:sldId id="290" r:id="rId26"/>
    <p:sldId id="291" r:id="rId27"/>
    <p:sldId id="292" r:id="rId28"/>
    <p:sldId id="296" r:id="rId29"/>
    <p:sldId id="293" r:id="rId30"/>
    <p:sldId id="294" r:id="rId31"/>
    <p:sldId id="295" r:id="rId32"/>
    <p:sldId id="297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DECFC-FEBA-8847-A03A-881855CAFB6A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F4259-7052-DA43-9692-6704B71D133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214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F4B89-21F3-49E6-B2E2-F36DE3D77124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6866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CF4B89-21F3-49E6-B2E2-F36DE3D77124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43187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75F67E-AA41-9746-A2D8-B66CC0354DC3}" type="datetimeFigureOut">
              <a:rPr lang="fr-FR" smtClean="0"/>
              <a:t>30/06/2022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6D97E8A-2180-F342-AB97-FBF3658EB1A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757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image" Target="../media/image23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NULL"/><Relationship Id="rId5" Type="http://schemas.openxmlformats.org/officeDocument/2006/relationships/image" Target="../media/image4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image" Target="NULL"/><Relationship Id="rId5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962399" y="527124"/>
            <a:ext cx="7197726" cy="3055171"/>
          </a:xfrm>
        </p:spPr>
        <p:txBody>
          <a:bodyPr/>
          <a:lstStyle/>
          <a:p>
            <a:pPr algn="r" defTabSz="457200" rtl="1" eaLnBrk="1" latinLnBrk="0" hangingPunct="1">
              <a:spcBef>
                <a:spcPct val="0"/>
              </a:spcBef>
              <a:buNone/>
            </a:pPr>
            <a:r>
              <a:rPr lang="en-US" dirty="0"/>
              <a:t>Disordered systems and spin glass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962399" y="3808206"/>
            <a:ext cx="7197726" cy="1982993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5702968" y="2045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995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79351"/>
          </a:xfrm>
        </p:spPr>
        <p:txBody>
          <a:bodyPr/>
          <a:lstStyle/>
          <a:p>
            <a:r>
              <a:rPr lang="fr-FR" cap="none" dirty="0" err="1">
                <a:latin typeface="+mn-lt"/>
              </a:rPr>
              <a:t>Surprising</a:t>
            </a:r>
            <a:r>
              <a:rPr lang="fr-FR" cap="none" dirty="0">
                <a:latin typeface="+mn-lt"/>
              </a:rPr>
              <a:t> </a:t>
            </a:r>
            <a:r>
              <a:rPr lang="fr-FR" cap="none" dirty="0" err="1">
                <a:latin typeface="+mn-lt"/>
              </a:rPr>
              <a:t>effects</a:t>
            </a:r>
            <a:endParaRPr lang="fr-FR" cap="none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0457" y="1581375"/>
            <a:ext cx="10526770" cy="4209826"/>
          </a:xfrm>
        </p:spPr>
        <p:txBody>
          <a:bodyPr>
            <a:normAutofit lnSpcReduction="10000"/>
          </a:bodyPr>
          <a:lstStyle/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Kondo </a:t>
            </a:r>
            <a:r>
              <a:rPr lang="fr-FR" sz="2400" dirty="0" err="1"/>
              <a:t>effect</a:t>
            </a:r>
            <a:r>
              <a:rPr lang="fr-FR" sz="2400" dirty="0"/>
              <a:t>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err="1"/>
              <a:t>Freezing</a:t>
            </a:r>
            <a:r>
              <a:rPr lang="fr-FR" sz="2400" dirty="0"/>
              <a:t> of the spins at the </a:t>
            </a:r>
            <a:r>
              <a:rPr lang="fr-FR" sz="2400" dirty="0" err="1"/>
              <a:t>Freezing</a:t>
            </a:r>
            <a:r>
              <a:rPr lang="fr-FR" sz="2400" dirty="0"/>
              <a:t> </a:t>
            </a:r>
            <a:r>
              <a:rPr lang="fr-FR" sz="2400" dirty="0" err="1"/>
              <a:t>temperature</a:t>
            </a:r>
            <a:r>
              <a:rPr lang="fr-FR" sz="2400" dirty="0"/>
              <a:t>: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288" y="4283308"/>
            <a:ext cx="3539081" cy="221632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571" y="841129"/>
            <a:ext cx="3047939" cy="270193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854" y="1688951"/>
            <a:ext cx="4392434" cy="233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fr-FR" cap="none" dirty="0" err="1">
                <a:latin typeface="+mn-lt"/>
              </a:rPr>
              <a:t>Why</a:t>
            </a:r>
            <a:r>
              <a:rPr lang="fr-FR" cap="none" dirty="0">
                <a:latin typeface="+mn-lt"/>
              </a:rPr>
              <a:t> are Spin glass </a:t>
            </a:r>
            <a:r>
              <a:rPr lang="fr-FR" cap="none" dirty="0" err="1">
                <a:latin typeface="+mn-lt"/>
              </a:rPr>
              <a:t>interesting</a:t>
            </a:r>
            <a:r>
              <a:rPr lang="fr-FR" cap="none" dirty="0">
                <a:latin typeface="+mn-lt"/>
              </a:rPr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defTabSz="914400">
              <a:spcAft>
                <a:spcPts val="0"/>
              </a:spcAft>
              <a:buClrTx/>
              <a:buSzTx/>
            </a:pPr>
            <a:r>
              <a:rPr lang="fr-FR" sz="2800" dirty="0" err="1"/>
              <a:t>They</a:t>
            </a:r>
            <a:r>
              <a:rPr lang="fr-FR" sz="2800" dirty="0"/>
              <a:t> </a:t>
            </a:r>
            <a:r>
              <a:rPr lang="fr-FR" sz="2800" dirty="0" err="1"/>
              <a:t>represent</a:t>
            </a:r>
            <a:r>
              <a:rPr lang="fr-FR" sz="2800" dirty="0"/>
              <a:t> a gap in </a:t>
            </a:r>
            <a:r>
              <a:rPr lang="fr-FR" sz="2800" dirty="0" err="1"/>
              <a:t>our</a:t>
            </a:r>
            <a:r>
              <a:rPr lang="fr-FR" sz="2800" dirty="0"/>
              <a:t> </a:t>
            </a:r>
            <a:r>
              <a:rPr lang="fr-FR" sz="2800" dirty="0" err="1"/>
              <a:t>understanding</a:t>
            </a:r>
            <a:r>
              <a:rPr lang="fr-FR" sz="2800" dirty="0"/>
              <a:t> of the </a:t>
            </a:r>
            <a:r>
              <a:rPr lang="fr-FR" sz="2800" dirty="0" err="1"/>
              <a:t>solid</a:t>
            </a:r>
            <a:r>
              <a:rPr lang="fr-FR" sz="2800" dirty="0"/>
              <a:t> state.</a:t>
            </a:r>
            <a:endParaRPr lang="he-IL" sz="2800" dirty="0"/>
          </a:p>
          <a:p>
            <a:pPr defTabSz="914400">
              <a:spcAft>
                <a:spcPts val="0"/>
              </a:spcAft>
              <a:buClrTx/>
              <a:buSzTx/>
            </a:pPr>
            <a:endParaRPr lang="fr-FR" sz="2800" dirty="0"/>
          </a:p>
          <a:p>
            <a:pPr defTabSz="914400">
              <a:spcAft>
                <a:spcPts val="0"/>
              </a:spcAft>
              <a:buClrTx/>
              <a:buSzTx/>
            </a:pPr>
            <a:endParaRPr lang="fr-FR" sz="2800" dirty="0"/>
          </a:p>
          <a:p>
            <a:pPr defTabSz="914400">
              <a:spcAft>
                <a:spcPts val="0"/>
              </a:spcAft>
              <a:buClrTx/>
              <a:buSzTx/>
            </a:pPr>
            <a:r>
              <a:rPr lang="fr-FR" sz="2800" dirty="0"/>
              <a:t>Spin Glass </a:t>
            </a:r>
            <a:r>
              <a:rPr lang="fr-FR" sz="2800" dirty="0" err="1"/>
              <a:t>research</a:t>
            </a:r>
            <a:r>
              <a:rPr lang="fr-FR" sz="2800" dirty="0"/>
              <a:t> </a:t>
            </a:r>
            <a:r>
              <a:rPr lang="fr-FR" sz="2800" dirty="0" err="1"/>
              <a:t>provides</a:t>
            </a:r>
            <a:r>
              <a:rPr lang="fr-FR" sz="2800" dirty="0"/>
              <a:t> </a:t>
            </a:r>
            <a:r>
              <a:rPr lang="fr-FR" sz="2800" dirty="0" err="1"/>
              <a:t>mathematical</a:t>
            </a:r>
            <a:r>
              <a:rPr lang="fr-FR" sz="2800" dirty="0"/>
              <a:t> an</a:t>
            </a:r>
            <a:r>
              <a:rPr lang="en-US" sz="2800" dirty="0"/>
              <a:t>d</a:t>
            </a:r>
            <a:r>
              <a:rPr lang="fr-FR" sz="2800" dirty="0"/>
              <a:t> </a:t>
            </a:r>
            <a:r>
              <a:rPr lang="fr-FR" sz="2800" dirty="0" err="1"/>
              <a:t>physical</a:t>
            </a:r>
            <a:r>
              <a:rPr lang="fr-FR" sz="2800" dirty="0"/>
              <a:t> </a:t>
            </a:r>
            <a:r>
              <a:rPr lang="fr-FR" sz="2800" dirty="0" err="1"/>
              <a:t>tools</a:t>
            </a:r>
            <a:r>
              <a:rPr lang="fr-FR" sz="2800" dirty="0"/>
              <a:t> to analyse </a:t>
            </a:r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interesting</a:t>
            </a:r>
            <a:r>
              <a:rPr lang="fr-FR" sz="2800" dirty="0"/>
              <a:t> and hard </a:t>
            </a:r>
            <a:r>
              <a:rPr lang="fr-FR" sz="2800" dirty="0" err="1"/>
              <a:t>problems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fields</a:t>
            </a:r>
            <a:r>
              <a:rPr lang="fr-FR" sz="2800" dirty="0"/>
              <a:t> of </a:t>
            </a:r>
            <a:r>
              <a:rPr lang="fr-FR" sz="2800" dirty="0" err="1"/>
              <a:t>interest</a:t>
            </a:r>
            <a:r>
              <a:rPr lang="fr-F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249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0983" y="450673"/>
            <a:ext cx="8628320" cy="4525364"/>
          </a:xfrm>
        </p:spPr>
        <p:txBody>
          <a:bodyPr>
            <a:normAutofit/>
          </a:bodyPr>
          <a:lstStyle/>
          <a:p>
            <a:pPr rtl="1"/>
            <a:r>
              <a:rPr lang="en-US" sz="4800" dirty="0"/>
              <a:t>What does Neural Networks have to do with disordered systems and spin-glass?</a:t>
            </a:r>
          </a:p>
        </p:txBody>
      </p:sp>
    </p:spTree>
    <p:extLst>
      <p:ext uri="{BB962C8B-B14F-4D97-AF65-F5344CB8AC3E}">
        <p14:creationId xmlns:p14="http://schemas.microsoft.com/office/powerpoint/2010/main" val="63638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0982" y="450673"/>
            <a:ext cx="10131425" cy="1456267"/>
          </a:xfrm>
        </p:spPr>
        <p:txBody>
          <a:bodyPr>
            <a:normAutofit/>
          </a:bodyPr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cap="none" dirty="0">
                <a:latin typeface="+mn-lt"/>
              </a:rPr>
              <a:t>What is a Neuron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6946" y="1562986"/>
            <a:ext cx="7192924" cy="4844341"/>
          </a:xfrm>
        </p:spPr>
        <p:txBody>
          <a:bodyPr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Neuron is a biological cell with electrical properties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cell’s membrane act as a capacitor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Voltage may vary due to Ions movement in and out of the cell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threshold met the neuron creates an ‘Action potential’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ACBC538-E678-07A9-ADDA-81B955ACD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r="3" b="3"/>
          <a:stretch/>
        </p:blipFill>
        <p:spPr bwMode="auto">
          <a:xfrm>
            <a:off x="7973370" y="2212534"/>
            <a:ext cx="3941064" cy="4096512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2937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51615" y="629323"/>
            <a:ext cx="10131425" cy="1065006"/>
          </a:xfrm>
        </p:spPr>
        <p:txBody>
          <a:bodyPr/>
          <a:lstStyle/>
          <a:p>
            <a:pPr marL="285750" indent="-285750" algn="ctr">
              <a:lnSpc>
                <a:spcPct val="90000"/>
              </a:lnSpc>
              <a:spcAft>
                <a:spcPts val="600"/>
              </a:spcAft>
            </a:pPr>
            <a:r>
              <a:rPr lang="en-US" cap="none" dirty="0">
                <a:latin typeface="+mn-lt"/>
              </a:rPr>
              <a:t>Neural network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4025" y="1904103"/>
            <a:ext cx="9882962" cy="2710427"/>
          </a:xfrm>
        </p:spPr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he-IL" sz="2400" dirty="0">
                <a:cs typeface="Arial"/>
              </a:rPr>
              <a:t>A neuron is connect</a:t>
            </a:r>
            <a:r>
              <a:rPr lang="en-US" sz="2400" dirty="0">
                <a:cs typeface="Arial"/>
              </a:rPr>
              <a:t>ed</a:t>
            </a:r>
            <a:r>
              <a:rPr lang="he-IL" sz="2400" dirty="0">
                <a:cs typeface="Arial"/>
              </a:rPr>
              <a:t> on average to 5,000 other Neurons, which creates a Neural Network</a:t>
            </a:r>
            <a:endParaRPr lang="en-US" sz="24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he-IL" sz="24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Arial"/>
              </a:rPr>
              <a:t>Neurons are </a:t>
            </a:r>
            <a:r>
              <a:rPr lang="he-IL" sz="2400" dirty="0">
                <a:cs typeface="Arial"/>
              </a:rPr>
              <a:t>connected through synapses </a:t>
            </a:r>
            <a:endParaRPr lang="en-US" sz="24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Arial"/>
              </a:rPr>
              <a:t>All inputs are summed to reach the threshold</a:t>
            </a:r>
            <a:r>
              <a:rPr lang="he-IL" sz="2400" dirty="0"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6392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79351"/>
          </a:xfrm>
        </p:spPr>
        <p:txBody>
          <a:bodyPr>
            <a:normAutofit/>
          </a:bodyPr>
          <a:lstStyle/>
          <a:p>
            <a:pPr marL="285750" indent="-285750" algn="ctr">
              <a:lnSpc>
                <a:spcPct val="90000"/>
              </a:lnSpc>
              <a:spcAft>
                <a:spcPts val="600"/>
              </a:spcAft>
            </a:pPr>
            <a:r>
              <a:rPr lang="en-US" cap="none" dirty="0">
                <a:latin typeface="+mn-lt"/>
              </a:rPr>
              <a:t>Simplified model of a Neuron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70736" y="1688951"/>
            <a:ext cx="7258659" cy="4209826"/>
          </a:xfrm>
        </p:spPr>
        <p:txBody>
          <a:bodyPr/>
          <a:lstStyle/>
          <a:p>
            <a:r>
              <a:rPr lang="he-IL" sz="2400" dirty="0">
                <a:cs typeface="Arial"/>
              </a:rPr>
              <a:t>A neuron is modeled by two-state element with multiple inputs and one output :</a:t>
            </a:r>
          </a:p>
          <a:p>
            <a:pPr marL="0" indent="0">
              <a:buNone/>
            </a:pPr>
            <a:r>
              <a:rPr lang="he-IL" sz="2400" dirty="0">
                <a:cs typeface="Arial"/>
              </a:rPr>
              <a:t>             Activated : 1</a:t>
            </a:r>
          </a:p>
          <a:p>
            <a:pPr marL="0" indent="0">
              <a:buNone/>
            </a:pPr>
            <a:r>
              <a:rPr lang="he-IL" sz="2400" dirty="0">
                <a:cs typeface="Arial"/>
              </a:rPr>
              <a:t>             Not activated : -1</a:t>
            </a:r>
          </a:p>
          <a:p>
            <a:pPr marL="457200" indent="-457200">
              <a:buFont typeface="Arial"/>
              <a:buChar char="•"/>
            </a:pPr>
            <a:endParaRPr lang="he-IL" sz="24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Arial"/>
              </a:rPr>
              <a:t>Analogical to spin states</a:t>
            </a:r>
            <a:endParaRPr lang="he-IL" sz="2400" dirty="0">
              <a:cs typeface="Arial"/>
            </a:endParaRPr>
          </a:p>
          <a:p>
            <a:endParaRPr lang="fr-FR" dirty="0"/>
          </a:p>
        </p:txBody>
      </p:sp>
      <p:pic>
        <p:nvPicPr>
          <p:cNvPr id="8" name="Picture 2" descr="פונקציית הסימן – ויקיפדיה">
            <a:extLst>
              <a:ext uri="{FF2B5EF4-FFF2-40B4-BE49-F238E27FC236}">
                <a16:creationId xmlns:a16="http://schemas.microsoft.com/office/drawing/2014/main" xmlns="" id="{AE956570-8DDC-1D83-B92F-C8ADAA0CE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408" y="2950292"/>
            <a:ext cx="3655528" cy="293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71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435936"/>
            <a:ext cx="10131425" cy="1456267"/>
          </a:xfrm>
        </p:spPr>
        <p:txBody>
          <a:bodyPr/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cap="none" dirty="0">
                <a:latin typeface="+mn-lt"/>
              </a:rPr>
              <a:t>Hopfield Model</a:t>
            </a:r>
            <a:endParaRPr lang="he-IL" cap="none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19352" y="1209750"/>
            <a:ext cx="6451306" cy="4622011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Arial"/>
              </a:rPr>
              <a:t>A</a:t>
            </a:r>
            <a:r>
              <a:rPr lang="he-IL" sz="2800" dirty="0">
                <a:cs typeface="Arial"/>
              </a:rPr>
              <a:t>ssociative memory</a:t>
            </a:r>
            <a:endParaRPr lang="en-US" sz="2800" dirty="0">
              <a:cs typeface="Arial"/>
            </a:endParaRPr>
          </a:p>
          <a:p>
            <a:r>
              <a:rPr lang="en-US" sz="2800" dirty="0">
                <a:cs typeface="Arial"/>
              </a:rPr>
              <a:t>Artificial neural network and a type of spin glass system popularized by John Hopfield</a:t>
            </a:r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xmlns="" id="{9AD5A481-7237-3C6A-06D7-AB02E3962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6826" y="2065867"/>
            <a:ext cx="3455822" cy="33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6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cap="none" dirty="0">
                <a:latin typeface="+mn-lt"/>
              </a:rPr>
              <a:t>Hopfield Model</a:t>
            </a:r>
            <a:endParaRPr lang="he-IL" cap="none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33377" y="1754371"/>
            <a:ext cx="9141969" cy="35831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cs typeface="Arial"/>
              </a:rPr>
              <a:t>Similarity of the systems – neurons are spins and synapses and the bonds</a:t>
            </a:r>
          </a:p>
          <a:p>
            <a:pPr marL="0" indent="0">
              <a:buNone/>
            </a:pPr>
            <a:endParaRPr lang="en-US" sz="2800" dirty="0">
              <a:cs typeface="Arial"/>
            </a:endParaRPr>
          </a:p>
          <a:p>
            <a:pPr marL="0" indent="0">
              <a:buNone/>
            </a:pPr>
            <a:r>
              <a:rPr lang="en-US" sz="2800" dirty="0">
                <a:cs typeface="Arial"/>
              </a:rPr>
              <a:t>The memories are stored as the minimum energy states in the free-energy landscape</a:t>
            </a:r>
          </a:p>
          <a:p>
            <a:pPr marL="0" indent="0">
              <a:buNone/>
            </a:pPr>
            <a:r>
              <a:rPr lang="en-US" sz="2800" dirty="0">
                <a:cs typeface="Arial"/>
              </a:rPr>
              <a:t> </a:t>
            </a:r>
            <a:endParaRPr lang="he-IL" sz="2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88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xmlns="" id="{75947BE3-8585-CD88-7166-F7F6CBF86DC3}"/>
              </a:ext>
            </a:extLst>
          </p:cNvPr>
          <p:cNvSpPr txBox="1"/>
          <p:nvPr/>
        </p:nvSpPr>
        <p:spPr>
          <a:xfrm>
            <a:off x="3444657" y="810820"/>
            <a:ext cx="5302686" cy="6659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285750" indent="-285750" algn="ctr" defTabSz="45720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3175" cmpd="sng">
                  <a:noFill/>
                </a:ln>
                <a:ea typeface="+mj-ea"/>
                <a:cs typeface="+mj-cs"/>
              </a:rPr>
              <a:t>Hopfield Model </a:t>
            </a:r>
            <a:r>
              <a:rPr lang="en-US" sz="2000" dirty="0">
                <a:ln w="3175" cmpd="sng">
                  <a:noFill/>
                </a:ln>
                <a:ea typeface="+mj-ea"/>
                <a:cs typeface="+mj-cs"/>
              </a:rPr>
              <a:t>(energy)</a:t>
            </a:r>
            <a:endParaRPr lang="en-US" sz="3600" dirty="0">
              <a:ln w="3175" cmpd="sng">
                <a:noFill/>
              </a:ln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xmlns="" id="{83E797E3-EB41-C52E-C426-D8CEDAA3760A}"/>
                  </a:ext>
                </a:extLst>
              </p:cNvPr>
              <p:cNvSpPr txBox="1"/>
              <p:nvPr/>
            </p:nvSpPr>
            <p:spPr>
              <a:xfrm>
                <a:off x="1551140" y="1853852"/>
                <a:ext cx="8839198" cy="653775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 rtl="0"/>
                <a:endParaRPr lang="he-IL" sz="2800" dirty="0">
                  <a:cs typeface="Calibri"/>
                </a:endParaRPr>
              </a:p>
              <a:p>
                <a:pPr marL="457200" indent="-457200" algn="l" rtl="0">
                  <a:buFont typeface="Arial"/>
                  <a:buChar char="•"/>
                </a:pPr>
                <a:r>
                  <a:rPr lang="he-IL" sz="2800" dirty="0" err="1">
                    <a:cs typeface="Calibri"/>
                  </a:rPr>
                  <a:t>The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Hamiltonian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of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the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described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system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is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as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of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the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spin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glass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model</a:t>
                </a:r>
                <a:r>
                  <a:rPr lang="he-IL" sz="2800" dirty="0">
                    <a:cs typeface="Calibri"/>
                  </a:rPr>
                  <a:t> :</a:t>
                </a:r>
              </a:p>
              <a:p>
                <a:pPr marL="1371600" lvl="2" indent="-457200" algn="l" rtl="0">
                  <a:buFont typeface="Arial"/>
                  <a:buChar char="•"/>
                </a:pPr>
                <a:endParaRPr lang="he-IL" sz="2800" dirty="0">
                  <a:cs typeface="Calibri"/>
                </a:endParaRPr>
              </a:p>
              <a:p>
                <a:pPr lvl="2" algn="ctr"/>
                <a:r>
                  <a:rPr lang="en-US" sz="2800" b="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  <a:cs typeface="Calibri"/>
                      </a:rPr>
                      <m:t>𝐻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Calibri"/>
                      </a:rPr>
                      <m:t>=−</m:t>
                    </m:r>
                    <m:f>
                      <m:fPr>
                        <m:ctrlPr>
                          <a:rPr lang="en-US" sz="3600" b="0" i="1" dirty="0" smtClean="0">
                            <a:latin typeface="Cambria Math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36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36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600" b="0" i="1" dirty="0" smtClean="0">
                            <a:latin typeface="Cambria Math" charset="0"/>
                            <a:cs typeface="Calibri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600" i="1" dirty="0">
                                <a:latin typeface="Cambria Math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𝐽</m:t>
                            </m:r>
                          </m:e>
                          <m:sub>
                            <m:r>
                              <a:rPr lang="en-US" sz="36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cs typeface="Calibri"/>
                              </a:rPr>
                              <m:t>,</m:t>
                            </m:r>
                            <m:r>
                              <a:rPr lang="en-US" sz="36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3600" i="1" smtClean="0">
                                <a:latin typeface="Cambria Math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60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600" b="0" i="1" smtClean="0">
                                <a:latin typeface="Cambria Math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𝜎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he-IL" sz="2800" dirty="0">
                  <a:cs typeface="Calibri"/>
                </a:endParaRPr>
              </a:p>
              <a:p>
                <a:pPr algn="l" rtl="0"/>
                <a:endParaRPr lang="he-IL" sz="2800" dirty="0">
                  <a:cs typeface="Calibri"/>
                </a:endParaRPr>
              </a:p>
              <a:p>
                <a:pPr marL="457200" indent="-457200" algn="l" rtl="0">
                  <a:buFont typeface="Arial"/>
                  <a:buChar char="•"/>
                </a:pPr>
                <a:endParaRPr lang="he-IL" sz="2800" dirty="0">
                  <a:cs typeface="Calibri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800" dirty="0">
                  <a:cs typeface="Arial"/>
                </a:endParaRPr>
              </a:p>
              <a:p>
                <a:pPr algn="l" rtl="0"/>
                <a:endParaRPr lang="he-IL" sz="2800" dirty="0">
                  <a:cs typeface="Arial"/>
                </a:endParaRPr>
              </a:p>
              <a:p>
                <a:pPr algn="l" rtl="0"/>
                <a:endParaRPr lang="he-IL" sz="2800" dirty="0">
                  <a:cs typeface="Arial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800" dirty="0">
                  <a:cs typeface="Arial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800" dirty="0">
                  <a:cs typeface="Arial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000" dirty="0">
                  <a:cs typeface="Arial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000" dirty="0">
                  <a:cs typeface="Arial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000" dirty="0">
                  <a:cs typeface="Arial"/>
                </a:endParaRPr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3E797E3-EB41-C52E-C426-D8CEDAA37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0" y="1853852"/>
                <a:ext cx="8839198" cy="6537752"/>
              </a:xfrm>
              <a:prstGeom prst="rect">
                <a:avLst/>
              </a:prstGeom>
              <a:blipFill>
                <a:blip r:embed="rId2"/>
                <a:stretch>
                  <a:fillRect l="-1379" t="-8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44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xmlns="" id="{75947BE3-8585-CD88-7166-F7F6CBF86DC3}"/>
              </a:ext>
            </a:extLst>
          </p:cNvPr>
          <p:cNvSpPr txBox="1"/>
          <p:nvPr/>
        </p:nvSpPr>
        <p:spPr>
          <a:xfrm>
            <a:off x="3048000" y="599440"/>
            <a:ext cx="5532333" cy="8865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n w="3175" cmpd="sng">
                  <a:noFill/>
                </a:ln>
                <a:ea typeface="+mj-ea"/>
                <a:cs typeface="+mj-cs"/>
              </a:rPr>
              <a:t>Hopfield Model </a:t>
            </a:r>
            <a:r>
              <a:rPr lang="en-US" dirty="0">
                <a:ln w="3175" cmpd="sng">
                  <a:noFill/>
                </a:ln>
                <a:ea typeface="+mj-ea"/>
                <a:cs typeface="+mj-cs"/>
              </a:rPr>
              <a:t>(storing memories)</a:t>
            </a:r>
            <a:endParaRPr lang="en-US" sz="3600" dirty="0">
              <a:ln w="3175" cmpd="sng">
                <a:noFill/>
              </a:ln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xmlns="" id="{83E797E3-EB41-C52E-C426-D8CEDAA3760A}"/>
                  </a:ext>
                </a:extLst>
              </p:cNvPr>
              <p:cNvSpPr txBox="1"/>
              <p:nvPr/>
            </p:nvSpPr>
            <p:spPr>
              <a:xfrm>
                <a:off x="1551140" y="1853852"/>
                <a:ext cx="8839198" cy="579011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he-IL" sz="2800" dirty="0">
                    <a:cs typeface="Calibri"/>
                  </a:rPr>
                  <a:t>Assume </a:t>
                </a:r>
                <a:r>
                  <a:rPr lang="he-IL" sz="2800" dirty="0" err="1">
                    <a:cs typeface="Calibri"/>
                  </a:rPr>
                  <a:t>we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want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to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store</a:t>
                </a:r>
                <a:r>
                  <a:rPr lang="he-IL" sz="28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  <a:cs typeface="Calibri"/>
                      </a:rPr>
                      <m:t>𝑃</m:t>
                    </m:r>
                  </m:oMath>
                </a14:m>
                <a:r>
                  <a:rPr lang="he-IL" sz="2800" dirty="0">
                    <a:cs typeface="Calibri"/>
                  </a:rPr>
                  <a:t> memories</a:t>
                </a:r>
                <a:r>
                  <a:rPr lang="en-US" sz="2800" dirty="0">
                    <a:cs typeface="Calibri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charset="0"/>
                            <a:cs typeface="Calibri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𝜉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sz="2800" dirty="0">
                    <a:cs typeface="Arial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Arial"/>
                      </a:rPr>
                      <m:t>1≤</m:t>
                    </m:r>
                    <m:r>
                      <a:rPr lang="en-US" i="1">
                        <a:latin typeface="Cambria Math" panose="02040503050406030204" pitchFamily="18" charset="0"/>
                        <a:cs typeface="Arial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cs typeface="Arial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cs typeface="Arial"/>
                      </a:rPr>
                      <m:t>𝑃</m:t>
                    </m:r>
                  </m:oMath>
                </a14:m>
                <a:endParaRPr lang="he-IL" dirty="0">
                  <a:cs typeface="Calibri"/>
                </a:endParaRPr>
              </a:p>
              <a:p>
                <a:pPr algn="l" rtl="0"/>
                <a:endParaRPr lang="he-IL" sz="2800" dirty="0">
                  <a:cs typeface="Calibri"/>
                </a:endParaRPr>
              </a:p>
              <a:p>
                <a:pPr marL="457200" indent="-457200" algn="l" rtl="0">
                  <a:buFont typeface="Arial"/>
                  <a:buChar char="•"/>
                </a:pPr>
                <a:r>
                  <a:rPr lang="he-IL" sz="2800" dirty="0">
                    <a:cs typeface="Calibri"/>
                  </a:rPr>
                  <a:t>We define the bonds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he-IL" sz="2800" i="1" dirty="0" smtClean="0">
                            <a:latin typeface="Cambria Math" panose="02040503050406030204" pitchFamily="18" charset="0"/>
                            <a:cs typeface="Calibri"/>
                          </a:rPr>
                          <m:t>𝐽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Calibri"/>
                          </a:rPr>
                          <m:t>𝑖𝑗</m:t>
                        </m:r>
                      </m:sub>
                    </m:sSub>
                    <m:r>
                      <a:rPr lang="en-US" sz="2800" b="0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he-IL" sz="2800" dirty="0">
                    <a:cs typeface="Calibri"/>
                  </a:rPr>
                  <a:t>as :</a:t>
                </a:r>
                <a:r>
                  <a:rPr lang="en-US" sz="2800" dirty="0">
                    <a:cs typeface="Calibri"/>
                  </a:rPr>
                  <a:t/>
                </a:r>
                <a:br>
                  <a:rPr lang="en-US" sz="2800" dirty="0">
                    <a:cs typeface="Calibri"/>
                  </a:rPr>
                </a:br>
                <a:endParaRPr lang="en-US" sz="2800" dirty="0">
                  <a:cs typeface="Calibri"/>
                </a:endParaRPr>
              </a:p>
              <a:p>
                <a:pPr algn="ctr"/>
                <a:r>
                  <a:rPr lang="he-IL" sz="3200" b="0" dirty="0">
                    <a:cs typeface="Calibri"/>
                  </a:rPr>
                  <a:t>  </a:t>
                </a:r>
                <a:endParaRPr lang="en-US" sz="3200" b="0" dirty="0">
                  <a:cs typeface="Calibri"/>
                </a:endParaRPr>
              </a:p>
              <a:p>
                <a:pPr algn="ctr"/>
                <a:endParaRPr lang="en-US" sz="2000" dirty="0">
                  <a:cs typeface="Arial"/>
                </a:endParaRPr>
              </a:p>
              <a:p>
                <a:pPr algn="ctr" rtl="0"/>
                <a:endParaRPr lang="en-US" sz="2000" dirty="0">
                  <a:cs typeface="Arial"/>
                </a:endParaRPr>
              </a:p>
              <a:p>
                <a:pPr algn="l" rtl="0"/>
                <a:endParaRPr lang="he-IL" sz="2800" dirty="0">
                  <a:cs typeface="Arial"/>
                </a:endParaRPr>
              </a:p>
              <a:p>
                <a:pPr algn="l" rtl="0"/>
                <a:endParaRPr lang="he-IL" sz="2800" dirty="0">
                  <a:cs typeface="Arial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800" dirty="0">
                  <a:cs typeface="Arial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800" dirty="0">
                  <a:cs typeface="Arial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000" dirty="0">
                  <a:cs typeface="Arial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000" dirty="0">
                  <a:cs typeface="Arial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000" dirty="0">
                  <a:cs typeface="Arial"/>
                </a:endParaRPr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3E797E3-EB41-C52E-C426-D8CEDAA37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0" y="1853852"/>
                <a:ext cx="8839198" cy="5790111"/>
              </a:xfrm>
              <a:prstGeom prst="rect">
                <a:avLst/>
              </a:prstGeom>
              <a:blipFill>
                <a:blip r:embed="rId2"/>
                <a:stretch>
                  <a:fillRect l="-137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180BE7C4-0AB8-D8BD-ECA4-109999CF2E95}"/>
                  </a:ext>
                </a:extLst>
              </p:cNvPr>
              <p:cNvSpPr txBox="1"/>
              <p:nvPr/>
            </p:nvSpPr>
            <p:spPr>
              <a:xfrm>
                <a:off x="3048000" y="3866570"/>
                <a:ext cx="6096000" cy="1436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dirty="0" smtClean="0">
                              <a:latin typeface="Cambria Math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𝐽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𝑖𝑗</m:t>
                          </m:r>
                        </m:sub>
                      </m:sSub>
                      <m:r>
                        <a:rPr lang="he-IL" sz="3200" i="1" dirty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3200" b="0" i="1" dirty="0" smtClean="0">
                              <a:latin typeface="Cambria Math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b="0" i="1" dirty="0" smtClean="0">
                              <a:latin typeface="Cambria Math" charset="0"/>
                              <a:cs typeface="Calibri"/>
                            </a:rPr>
                          </m:ctrlPr>
                        </m:naryPr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𝛼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3200" i="1">
                                  <a:latin typeface="Cambria Math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𝛼</m:t>
                              </m:r>
                            </m:sup>
                          </m:sSubSup>
                          <m:r>
                            <a:rPr lang="en-US" sz="3200" i="1" dirty="0">
                              <a:latin typeface="Cambria Math" panose="02040503050406030204" pitchFamily="18" charset="0"/>
                              <a:cs typeface="Calibri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3200" i="1">
                                  <a:latin typeface="Cambria Math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𝛼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x-none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0BE7C4-0AB8-D8BD-ECA4-109999CF2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66570"/>
                <a:ext cx="6096000" cy="14366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9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cap="none" dirty="0" err="1">
                <a:latin typeface="+mn-lt"/>
              </a:rPr>
              <a:t>What</a:t>
            </a:r>
            <a:r>
              <a:rPr lang="fr-FR" cap="none" dirty="0">
                <a:latin typeface="+mn-lt"/>
              </a:rPr>
              <a:t> are </a:t>
            </a:r>
            <a:r>
              <a:rPr lang="fr-FR" cap="none" dirty="0" err="1">
                <a:latin typeface="+mn-lt"/>
              </a:rPr>
              <a:t>we</a:t>
            </a:r>
            <a:r>
              <a:rPr lang="fr-FR" cap="none" dirty="0">
                <a:latin typeface="+mn-lt"/>
              </a:rPr>
              <a:t> </a:t>
            </a:r>
            <a:r>
              <a:rPr lang="fr-FR" cap="none" dirty="0" err="1">
                <a:latin typeface="+mn-lt"/>
              </a:rPr>
              <a:t>talking</a:t>
            </a:r>
            <a:r>
              <a:rPr lang="fr-FR" cap="none" dirty="0">
                <a:latin typeface="+mn-lt"/>
              </a:rPr>
              <a:t> about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err="1"/>
              <a:t>Disorder</a:t>
            </a:r>
            <a:r>
              <a:rPr lang="fr-FR" sz="2400" dirty="0"/>
              <a:t> and Spin glass</a:t>
            </a:r>
          </a:p>
          <a:p>
            <a:r>
              <a:rPr lang="fr-FR" sz="2400" dirty="0" err="1"/>
              <a:t>Examples</a:t>
            </a:r>
            <a:r>
              <a:rPr lang="fr-FR" sz="2400" dirty="0"/>
              <a:t> of Spin glass</a:t>
            </a:r>
          </a:p>
          <a:p>
            <a:r>
              <a:rPr lang="fr-FR" sz="2400" dirty="0"/>
              <a:t>Example of the use of spin glass </a:t>
            </a:r>
            <a:r>
              <a:rPr lang="fr-FR" sz="2400" dirty="0" err="1"/>
              <a:t>theory</a:t>
            </a:r>
            <a:r>
              <a:rPr lang="fr-FR" sz="2400" dirty="0"/>
              <a:t> in </a:t>
            </a:r>
            <a:r>
              <a:rPr lang="fr-FR" sz="2400" dirty="0" err="1"/>
              <a:t>other</a:t>
            </a:r>
            <a:r>
              <a:rPr lang="fr-FR" sz="2400" dirty="0"/>
              <a:t> </a:t>
            </a:r>
            <a:r>
              <a:rPr lang="fr-FR" sz="2400" dirty="0" err="1"/>
              <a:t>fields</a:t>
            </a:r>
            <a:endParaRPr lang="fr-FR" sz="2400" dirty="0"/>
          </a:p>
          <a:p>
            <a:r>
              <a:rPr lang="fr-FR" sz="2400" dirty="0"/>
              <a:t>Surprise</a:t>
            </a:r>
          </a:p>
          <a:p>
            <a:endParaRPr lang="fr-FR" sz="24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30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xmlns="" id="{75947BE3-8585-CD88-7166-F7F6CBF86DC3}"/>
              </a:ext>
            </a:extLst>
          </p:cNvPr>
          <p:cNvSpPr txBox="1"/>
          <p:nvPr/>
        </p:nvSpPr>
        <p:spPr>
          <a:xfrm>
            <a:off x="3277647" y="820080"/>
            <a:ext cx="5302686" cy="6659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indent="-285750"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dirty="0">
                <a:ln w="3175" cmpd="sng">
                  <a:noFill/>
                </a:ln>
                <a:ea typeface="+mj-ea"/>
                <a:cs typeface="+mj-cs"/>
              </a:rPr>
              <a:t>Hopfield Model </a:t>
            </a:r>
            <a:r>
              <a:rPr lang="en-US" sz="2200" dirty="0">
                <a:ln w="3175" cmpd="sng">
                  <a:noFill/>
                </a:ln>
                <a:ea typeface="+mj-ea"/>
                <a:cs typeface="+mj-cs"/>
              </a:rPr>
              <a:t>(dynamics)</a:t>
            </a:r>
            <a:endParaRPr lang="en-US" sz="4000" dirty="0">
              <a:ln w="3175" cmpd="sng">
                <a:noFill/>
              </a:ln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xmlns="" id="{83E797E3-EB41-C52E-C426-D8CEDAA3760A}"/>
                  </a:ext>
                </a:extLst>
              </p:cNvPr>
              <p:cNvSpPr txBox="1"/>
              <p:nvPr/>
            </p:nvSpPr>
            <p:spPr>
              <a:xfrm>
                <a:off x="255181" y="1484758"/>
                <a:ext cx="10135157" cy="522912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 algn="l" rtl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>
                    <a:cs typeface="Calibri"/>
                  </a:rPr>
                  <a:t>This system must include </a:t>
                </a:r>
                <a:r>
                  <a:rPr lang="en-US" sz="2800" dirty="0" smtClean="0">
                    <a:cs typeface="Calibri"/>
                  </a:rPr>
                  <a:t>dynamics</a:t>
                </a:r>
              </a:p>
              <a:p>
                <a:pPr marL="457200" indent="-457200" algn="l" rtl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800" dirty="0">
                  <a:cs typeface="Calibri"/>
                </a:endParaRPr>
              </a:p>
              <a:p>
                <a:pPr marL="457200" indent="-457200" algn="l" rtl="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he-IL" sz="2400" dirty="0" err="1" smtClean="0">
                    <a:cs typeface="Arial"/>
                  </a:rPr>
                  <a:t>The</a:t>
                </a:r>
                <a:r>
                  <a:rPr lang="he-IL" sz="2400" dirty="0" smtClean="0">
                    <a:cs typeface="Arial"/>
                  </a:rPr>
                  <a:t> </a:t>
                </a:r>
                <a:r>
                  <a:rPr lang="he-IL" sz="2400" dirty="0">
                    <a:cs typeface="Arial"/>
                  </a:rPr>
                  <a:t>Monte-Carlo spin flip works as follows: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/>
                  <a:buChar char="•"/>
                </a:pPr>
                <a:r>
                  <a:rPr lang="he-IL" sz="2400" dirty="0">
                    <a:cs typeface="Arial"/>
                  </a:rPr>
                  <a:t>Choose one neuron randomly</a:t>
                </a:r>
                <a:r>
                  <a:rPr lang="en-US" sz="2400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e-IL" sz="2400" dirty="0">
                    <a:cs typeface="Arial"/>
                  </a:rPr>
                  <a:t> 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/>
                  <a:buChar char="•"/>
                </a:pPr>
                <a:r>
                  <a:rPr lang="he-IL" sz="2400" dirty="0">
                    <a:cs typeface="Arial"/>
                  </a:rPr>
                  <a:t>Calculate the networks input </a:t>
                </a:r>
                <a:r>
                  <a:rPr lang="en-US" sz="2400" dirty="0">
                    <a:cs typeface="Arial"/>
                  </a:rPr>
                  <a:t>to it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</m:oMath>
                </a14:m>
                <a:r>
                  <a:rPr lang="en-US" sz="2400" dirty="0">
                    <a:cs typeface="Arial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/>
                      </a:rPr>
                      <m:t>∑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lang="he-IL" sz="2400" dirty="0">
                  <a:cs typeface="Arial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/>
                  <a:buChar char="•"/>
                </a:pPr>
                <a:r>
                  <a:rPr lang="he-IL" sz="2400" dirty="0">
                    <a:cs typeface="Arial"/>
                  </a:rPr>
                  <a:t>If the threshold is reached then the neuron </a:t>
                </a:r>
                <a:r>
                  <a:rPr lang="he-IL" sz="2400" dirty="0" err="1">
                    <a:cs typeface="Arial"/>
                  </a:rPr>
                  <a:t>is</a:t>
                </a:r>
                <a:r>
                  <a:rPr lang="he-IL" sz="2400" dirty="0">
                    <a:cs typeface="Arial"/>
                  </a:rPr>
                  <a:t> </a:t>
                </a:r>
                <a:r>
                  <a:rPr lang="he-IL" sz="2400" dirty="0" err="1" smtClean="0">
                    <a:cs typeface="Arial"/>
                  </a:rPr>
                  <a:t>activated</a:t>
                </a:r>
                <a:r>
                  <a:rPr lang="en-US" sz="2400" dirty="0" smtClean="0">
                    <a:cs typeface="Arial"/>
                  </a:rPr>
                  <a:t>:</a:t>
                </a:r>
                <a:endParaRPr lang="en-US" sz="2400" dirty="0">
                  <a:cs typeface="Arial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cs typeface="Calibri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/>
                      </a:rPr>
                      <m:t>𝑠𝑖𝑔𝑛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/>
                      </a:rPr>
                      <m:t>(∑</m:t>
                    </m:r>
                    <m:sSub>
                      <m:sSubPr>
                        <m:ctrlPr>
                          <a:rPr lang="en-US" sz="2400" i="1">
                            <a:latin typeface="Cambria Math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  <m:t>𝐽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US" sz="2400" dirty="0">
                    <a:cs typeface="Arial"/>
                  </a:rPr>
                  <a:t>)</a:t>
                </a:r>
                <a:endParaRPr lang="he-IL" sz="2400" dirty="0">
                  <a:cs typeface="Arial"/>
                </a:endParaRPr>
              </a:p>
              <a:p>
                <a:pPr algn="l" rtl="0"/>
                <a:endParaRPr lang="he-IL" sz="2400" dirty="0">
                  <a:cs typeface="Arial"/>
                </a:endParaRPr>
              </a:p>
              <a:p>
                <a:pPr algn="l" rtl="0"/>
                <a:endParaRPr lang="he-IL" sz="2000" dirty="0">
                  <a:cs typeface="Arial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000" dirty="0">
                  <a:cs typeface="Arial"/>
                </a:endParaRPr>
              </a:p>
            </p:txBody>
          </p:sp>
        </mc:Choice>
        <mc:Fallback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3E797E3-EB41-C52E-C426-D8CEDAA37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81" y="1484758"/>
                <a:ext cx="10135157" cy="5229124"/>
              </a:xfrm>
              <a:prstGeom prst="rect">
                <a:avLst/>
              </a:prstGeom>
              <a:blipFill rotWithShape="0"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9" descr="A close up of a fire&#10;&#10;Description automatically generated with low confidence">
            <a:extLst>
              <a:ext uri="{FF2B5EF4-FFF2-40B4-BE49-F238E27FC236}">
                <a16:creationId xmlns:a16="http://schemas.microsoft.com/office/drawing/2014/main" xmlns="" id="{9720AD71-E8FE-3D3D-CECC-E20145307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832" y="202019"/>
            <a:ext cx="4420195" cy="358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xmlns="" id="{83E797E3-EB41-C52E-C426-D8CEDAA3760A}"/>
                  </a:ext>
                </a:extLst>
              </p:cNvPr>
              <p:cNvSpPr txBox="1"/>
              <p:nvPr/>
            </p:nvSpPr>
            <p:spPr>
              <a:xfrm>
                <a:off x="1121664" y="1485999"/>
                <a:ext cx="9149405" cy="462415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 rtl="0"/>
                <a:r>
                  <a:rPr lang="en-US" sz="2800" dirty="0">
                    <a:cs typeface="Calibri"/>
                  </a:rPr>
                  <a:t>We can show that by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𝐽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𝑖𝑗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2800" dirty="0">
                    <a:cs typeface="Calibri"/>
                  </a:rPr>
                  <a:t>as we did, the states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  <a:cs typeface="Calibri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𝜉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𝛼</m:t>
                        </m:r>
                      </m:sup>
                    </m:sSubSup>
                  </m:oMath>
                </a14:m>
                <a:r>
                  <a:rPr lang="en-US" sz="2800" dirty="0">
                    <a:cs typeface="Calibri"/>
                  </a:rPr>
                  <a:t> are stable under the dynamics </a:t>
                </a:r>
                <a:r>
                  <a:rPr lang="en-US" sz="2800" dirty="0" err="1">
                    <a:cs typeface="Calibri"/>
                  </a:rPr>
                  <a:t>e.g.local</a:t>
                </a:r>
                <a:r>
                  <a:rPr lang="en-US" sz="2800" dirty="0">
                    <a:cs typeface="Calibri"/>
                  </a:rPr>
                  <a:t> minima of the energy:</a:t>
                </a:r>
              </a:p>
              <a:p>
                <a:pPr algn="ctr" rtl="0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  <a:cs typeface="Calibri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sz="2800" b="0" i="1" smtClean="0">
                                <a:latin typeface="Cambria Math" charset="0"/>
                                <a:cs typeface="Calibri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𝛼</m:t>
                        </m:r>
                      </m:sup>
                    </m:sSubSup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/>
                      </a:rPr>
                      <m:t>𝑠𝑖𝑔𝑛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cs typeface="Calibri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charset="0"/>
                                <a:cs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𝑗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charset="0"/>
                                    <a:cs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𝐽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charset="0"/>
                                    <a:cs typeface="Calibri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latin typeface="Cambria Math" charset="0"/>
                                        <a:cs typeface="Calibri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𝛼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/>
                      </a:rPr>
                      <m:t>𝑠𝑖𝑔𝑛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  <a:cs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b="0" i="1" smtClean="0">
                                <a:latin typeface="Cambria Math" charset="0"/>
                                <a:cs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𝑗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charset="0"/>
                                    <a:cs typeface="Calibri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latin typeface="Cambria Math" charset="0"/>
                                        <a:cs typeface="Calibri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𝛼</m:t>
                                </m:r>
                              </m:sup>
                            </m:sSubSup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charset="0"/>
                                    <a:cs typeface="Calibri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latin typeface="Cambria Math" charset="0"/>
                                        <a:cs typeface="Calibri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𝛼</m:t>
                                </m:r>
                              </m:sup>
                            </m:sSubSup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charset="0"/>
                                    <a:cs typeface="Calibri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latin typeface="Cambria Math" charset="0"/>
                                        <a:cs typeface="Calibri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𝛼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  <a:cs typeface="Calibri"/>
                      </a:rPr>
                      <m:t>= </m:t>
                    </m:r>
                    <m:r>
                      <a:rPr lang="en-US" sz="2800" i="1">
                        <a:latin typeface="Cambria Math" panose="02040503050406030204" pitchFamily="18" charset="0"/>
                        <a:cs typeface="Calibri"/>
                      </a:rPr>
                      <m:t>𝑠𝑖𝑔𝑛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  <a:cs typeface="Calibri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charset="0"/>
                                <a:cs typeface="Calibri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i="1" smtClean="0">
                                <a:latin typeface="Cambria Math" charset="0"/>
                                <a:cs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  <a:cs typeface="Calibri"/>
                              </a:rPr>
                              <m:t>𝑁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charset="0"/>
                                    <a:cs typeface="Calibri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latin typeface="Cambria Math" charset="0"/>
                                        <a:cs typeface="Calibri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𝛼</m:t>
                                </m:r>
                              </m:sup>
                            </m:sSubSup>
                            <m:r>
                              <a:rPr lang="en-US" sz="2800" i="1" dirty="0">
                                <a:latin typeface="Cambria Math" panose="02040503050406030204" pitchFamily="18" charset="0"/>
                                <a:cs typeface="Calibri"/>
                              </a:rPr>
                              <m:t>⋅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charset="0"/>
                                    <a:cs typeface="Calibri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2800" b="0" i="1" smtClean="0">
                                        <a:latin typeface="Cambria Math" charset="0"/>
                                        <a:cs typeface="Calibri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𝜉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𝛼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sz="2800" i="1" dirty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Calibri"/>
                      </a:rPr>
                      <m:t>𝑠𝑖𝑔𝑛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f>
                      <m:fPr>
                        <m:ctrlPr>
                          <a:rPr lang="en-US" sz="2800" i="1" dirty="0">
                            <a:latin typeface="Cambria Math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r>
                          <a:rPr lang="en-US" sz="2800" i="1" dirty="0">
                            <a:latin typeface="Cambria Math" panose="02040503050406030204" pitchFamily="18" charset="0"/>
                            <a:cs typeface="Calibri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dirty="0">
                            <a:latin typeface="Cambria Math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 dirty="0">
                            <a:latin typeface="Cambria Math" panose="02040503050406030204" pitchFamily="18" charset="0"/>
                            <a:cs typeface="Calibri"/>
                          </a:rPr>
                          <m:t>𝑗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Calibri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800" i="1" dirty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  <a:cs typeface="Calibri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US" sz="2800" b="0" i="1" smtClean="0">
                                <a:latin typeface="Cambria Math" charset="0"/>
                                <a:cs typeface="Calibri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latin typeface="Cambria Math" charset="0"/>
                                    <a:cs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sup>
                        </m:sSubSup>
                        <m:r>
                          <a:rPr lang="en-US" sz="2800" i="1" dirty="0">
                            <a:latin typeface="Cambria Math" panose="02040503050406030204" pitchFamily="18" charset="0"/>
                            <a:cs typeface="Calibri"/>
                          </a:rPr>
                          <m:t>)=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Calibri"/>
                          </a:rPr>
                          <m:t>𝑠𝑖𝑔𝑛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charset="0"/>
                                <a:cs typeface="Calibri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latin typeface="Cambria Math" charset="0"/>
                                    <a:cs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sup>
                        </m:sSubSup>
                        <m:r>
                          <a:rPr lang="en-US" sz="2800" i="1" dirty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</m:nary>
                    <m:r>
                      <a:rPr lang="en-US" sz="2800" i="1" dirty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en-US" sz="2800" i="1" dirty="0" smtClean="0">
                            <a:latin typeface="Cambria Math" charset="0"/>
                            <a:cs typeface="Calibri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sz="2800" b="0" i="1" smtClean="0">
                                <a:latin typeface="Cambria Math" charset="0"/>
                                <a:cs typeface="Calibri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2800" b="0" i="1" smtClean="0">
                                    <a:latin typeface="Cambria Math" charset="0"/>
                                    <a:cs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𝜉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sup>
                        </m:sSubSup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/>
                          </a:rPr>
                          <m:t>)</m:t>
                        </m:r>
                      </m:e>
                      <m:sub/>
                    </m:sSub>
                  </m:oMath>
                </a14:m>
                <a:r>
                  <a:rPr lang="en-US" sz="2800" dirty="0">
                    <a:cs typeface="Calibri"/>
                  </a:rPr>
                  <a:t>  </a:t>
                </a:r>
                <a:endParaRPr lang="en-US" sz="2000" dirty="0">
                  <a:cs typeface="Calibri"/>
                </a:endParaRPr>
              </a:p>
              <a:p>
                <a:pPr algn="l" rtl="0"/>
                <a:endParaRPr lang="he-IL" sz="2800" dirty="0">
                  <a:cs typeface="Calibri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000" dirty="0">
                  <a:cs typeface="Arial"/>
                </a:endParaRPr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3E797E3-EB41-C52E-C426-D8CEDAA37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664" y="1485999"/>
                <a:ext cx="9149405" cy="4624151"/>
              </a:xfrm>
              <a:prstGeom prst="rect">
                <a:avLst/>
              </a:prstGeom>
              <a:blipFill>
                <a:blip r:embed="rId2"/>
                <a:stretch>
                  <a:fillRect l="-1332" t="-1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תיבת טקסט 2">
            <a:extLst>
              <a:ext uri="{FF2B5EF4-FFF2-40B4-BE49-F238E27FC236}">
                <a16:creationId xmlns:a16="http://schemas.microsoft.com/office/drawing/2014/main" xmlns="" id="{DE424486-9CF5-B1B2-AF71-A0EAC0F12C47}"/>
              </a:ext>
            </a:extLst>
          </p:cNvPr>
          <p:cNvSpPr txBox="1"/>
          <p:nvPr/>
        </p:nvSpPr>
        <p:spPr>
          <a:xfrm>
            <a:off x="3444657" y="639520"/>
            <a:ext cx="5302686" cy="6659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indent="-285750"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dirty="0">
                <a:ln w="3175" cmpd="sng">
                  <a:noFill/>
                </a:ln>
                <a:ea typeface="+mj-ea"/>
                <a:cs typeface="+mj-cs"/>
              </a:rPr>
              <a:t>Hopfield Model </a:t>
            </a:r>
            <a:r>
              <a:rPr lang="en-US" sz="2200" dirty="0">
                <a:ln w="3175" cmpd="sng">
                  <a:noFill/>
                </a:ln>
                <a:ea typeface="+mj-ea"/>
                <a:cs typeface="+mj-cs"/>
              </a:rPr>
              <a:t>(dynamics)</a:t>
            </a:r>
            <a:endParaRPr lang="en-US" sz="4000" dirty="0">
              <a:ln w="3175" cmpd="sng">
                <a:noFill/>
              </a:ln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8377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xmlns="" id="{83E797E3-EB41-C52E-C426-D8CEDAA3760A}"/>
                  </a:ext>
                </a:extLst>
              </p:cNvPr>
              <p:cNvSpPr txBox="1"/>
              <p:nvPr/>
            </p:nvSpPr>
            <p:spPr>
              <a:xfrm>
                <a:off x="1551140" y="1853852"/>
                <a:ext cx="8839198" cy="298543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 rtl="0"/>
                <a:r>
                  <a:rPr lang="he-IL" sz="2800" dirty="0">
                    <a:cs typeface="Calibri"/>
                  </a:rPr>
                  <a:t>Assume </a:t>
                </a:r>
                <a:r>
                  <a:rPr lang="he-IL" sz="2800" dirty="0" err="1">
                    <a:cs typeface="Calibri"/>
                  </a:rPr>
                  <a:t>the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energy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at</a:t>
                </a:r>
                <a:r>
                  <a:rPr lang="he-IL" sz="2800" dirty="0">
                    <a:cs typeface="Calibri"/>
                  </a:rPr>
                  <a:t> </a:t>
                </a:r>
                <a:r>
                  <a:rPr lang="he-IL" sz="2800" dirty="0" err="1">
                    <a:cs typeface="Calibri"/>
                  </a:rPr>
                  <a:t>time</a:t>
                </a:r>
                <a:r>
                  <a:rPr lang="he-IL" sz="28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he-IL" sz="2800" i="1" dirty="0" smtClean="0"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</m:oMath>
                </a14:m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is</a:t>
                </a:r>
                <a:r>
                  <a:rPr lang="he-IL" sz="2800" dirty="0">
                    <a:cs typeface="Calibri"/>
                  </a:rPr>
                  <a:t> H </a:t>
                </a:r>
                <a:r>
                  <a:rPr lang="he-IL" sz="2800" dirty="0" err="1">
                    <a:cs typeface="Calibri"/>
                  </a:rPr>
                  <a:t>and</a:t>
                </a:r>
                <a:r>
                  <a:rPr lang="he-IL" sz="2800" dirty="0">
                    <a:cs typeface="Calibri"/>
                  </a:rPr>
                  <a:t> </a:t>
                </a:r>
                <a:r>
                  <a:rPr lang="he-IL" sz="2800" dirty="0" err="1">
                    <a:cs typeface="Calibri"/>
                  </a:rPr>
                  <a:t>at</a:t>
                </a:r>
                <a:r>
                  <a:rPr lang="he-IL" sz="2800" dirty="0"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he-IL" sz="2800" i="1" dirty="0" smtClean="0"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he-IL" sz="2800" i="1" dirty="0" smtClean="0">
                        <a:latin typeface="Cambria Math" panose="02040503050406030204" pitchFamily="18" charset="0"/>
                        <a:cs typeface="Calibri"/>
                      </a:rPr>
                      <m:t> +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Calibri"/>
                      </a:rPr>
                      <m:t>𝛿</m:t>
                    </m:r>
                    <m:r>
                      <a:rPr lang="he-IL" sz="2800" i="1" dirty="0">
                        <a:latin typeface="Cambria Math" panose="02040503050406030204" pitchFamily="18" charset="0"/>
                        <a:cs typeface="Calibri"/>
                      </a:rPr>
                      <m:t>𝑡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he-IL" sz="2800" dirty="0" err="1">
                    <a:cs typeface="Calibri"/>
                  </a:rPr>
                  <a:t>is</a:t>
                </a:r>
                <a:r>
                  <a:rPr lang="he-IL" sz="2800" dirty="0">
                    <a:cs typeface="Calibri"/>
                  </a:rPr>
                  <a:t> H'</a:t>
                </a:r>
              </a:p>
              <a:p>
                <a:pPr algn="l" rtl="0"/>
                <a:endParaRPr lang="he-IL" sz="2800" dirty="0">
                  <a:cs typeface="Calibri"/>
                </a:endParaRPr>
              </a:p>
              <a:p>
                <a:pPr marL="457200" indent="-457200" algn="l" rtl="0">
                  <a:buFont typeface="Arial"/>
                  <a:buChar char="•"/>
                </a:pPr>
                <a:r>
                  <a:rPr lang="he-IL" sz="2800" dirty="0" err="1">
                    <a:cs typeface="Calibri"/>
                  </a:rPr>
                  <a:t>We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will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not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show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it</a:t>
                </a:r>
                <a:r>
                  <a:rPr lang="he-IL" sz="2800" dirty="0">
                    <a:cs typeface="Calibri"/>
                  </a:rPr>
                  <a:t>, </a:t>
                </a:r>
                <a:r>
                  <a:rPr lang="he-IL" sz="2800" dirty="0" err="1">
                    <a:cs typeface="Calibri"/>
                  </a:rPr>
                  <a:t>but</a:t>
                </a:r>
                <a:r>
                  <a:rPr lang="he-IL" sz="2800" dirty="0">
                    <a:cs typeface="Calibri"/>
                  </a:rPr>
                  <a:t> </a:t>
                </a:r>
                <a:r>
                  <a:rPr lang="he-IL" sz="2800" dirty="0" err="1">
                    <a:cs typeface="Calibri"/>
                  </a:rPr>
                  <a:t>it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easy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to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calculate</a:t>
                </a:r>
                <a:r>
                  <a:rPr lang="he-IL" sz="2800" dirty="0">
                    <a:cs typeface="Calibri"/>
                  </a:rPr>
                  <a:t> </a:t>
                </a:r>
                <a:r>
                  <a:rPr lang="he-IL" sz="2800" dirty="0" err="1">
                    <a:cs typeface="Calibri"/>
                  </a:rPr>
                  <a:t>and</a:t>
                </a:r>
                <a:r>
                  <a:rPr lang="he-IL" sz="2800" dirty="0">
                    <a:cs typeface="Calibri"/>
                  </a:rPr>
                  <a:t> </a:t>
                </a:r>
                <a:r>
                  <a:rPr lang="he-IL" sz="2800" dirty="0" err="1">
                    <a:cs typeface="Calibri"/>
                  </a:rPr>
                  <a:t>see</a:t>
                </a:r>
                <a:r>
                  <a:rPr lang="he-IL" sz="2800" dirty="0">
                    <a:cs typeface="Calibri"/>
                  </a:rPr>
                  <a:t> </a:t>
                </a:r>
                <a:r>
                  <a:rPr lang="he-IL" sz="2800" dirty="0" err="1">
                    <a:cs typeface="Calibri"/>
                  </a:rPr>
                  <a:t>that</a:t>
                </a:r>
                <a:r>
                  <a:rPr lang="he-IL" sz="2800" dirty="0">
                    <a:cs typeface="Calibri"/>
                  </a:rPr>
                  <a:t> </a:t>
                </a:r>
              </a:p>
              <a:p>
                <a:pPr lvl="2"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sz="2800" i="1" dirty="0" smtClean="0">
                              <a:latin typeface="Cambria Math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he-IL" sz="280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𝐻</m:t>
                          </m:r>
                        </m:e>
                        <m:sup>
                          <m:r>
                            <a:rPr lang="he-IL" sz="280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p>
                      <m:r>
                        <a:rPr lang="he-IL" sz="2800" i="1" dirty="0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cs typeface="Calibri"/>
                        </a:rPr>
                        <m:t>≤</m:t>
                      </m:r>
                      <m:r>
                        <a:rPr lang="he-IL" sz="2800" i="1" dirty="0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he-IL" sz="2800" i="1" dirty="0" smtClean="0">
                          <a:latin typeface="Cambria Math" panose="02040503050406030204" pitchFamily="18" charset="0"/>
                          <a:cs typeface="Calibri"/>
                        </a:rPr>
                        <m:t>𝐻</m:t>
                      </m:r>
                    </m:oMath>
                  </m:oMathPara>
                </a14:m>
                <a:endParaRPr lang="he-IL" sz="2800" dirty="0">
                  <a:cs typeface="Calibri"/>
                </a:endParaRPr>
              </a:p>
              <a:p>
                <a:pPr lvl="2" algn="l" rtl="0"/>
                <a:endParaRPr lang="he-IL" sz="2800" dirty="0">
                  <a:cs typeface="Calibri"/>
                </a:endParaRPr>
              </a:p>
              <a:p>
                <a:pPr lvl="2" algn="l" rtl="0"/>
                <a:r>
                  <a:rPr lang="he-IL" sz="2800" dirty="0">
                    <a:cs typeface="Calibri"/>
                  </a:rPr>
                  <a:t>Meaning we are thriving to a local minima</a:t>
                </a:r>
                <a:r>
                  <a:rPr lang="en-US" sz="2800" dirty="0">
                    <a:cs typeface="Calibri"/>
                  </a:rPr>
                  <a:t> of energy</a:t>
                </a:r>
                <a:endParaRPr lang="he-IL" sz="2800" dirty="0">
                  <a:cs typeface="Calibri"/>
                </a:endParaRPr>
              </a:p>
              <a:p>
                <a:pPr marL="285750" indent="-285750" algn="l" rtl="0">
                  <a:buFont typeface="Arial"/>
                  <a:buChar char="•"/>
                </a:pPr>
                <a:endParaRPr lang="he-IL" sz="2000" dirty="0">
                  <a:cs typeface="Arial"/>
                </a:endParaRPr>
              </a:p>
            </p:txBody>
          </p:sp>
        </mc:Choice>
        <mc:Fallback xmlns="">
          <p:sp>
            <p:nvSpPr>
              <p:cNvPr id="4" name="תיבת טקסט 3">
                <a:extLst>
                  <a:ext uri="{FF2B5EF4-FFF2-40B4-BE49-F238E27FC236}">
                    <a16:creationId xmlns:a16="http://schemas.microsoft.com/office/drawing/2014/main" id="{83E797E3-EB41-C52E-C426-D8CEDAA37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40" y="1853852"/>
                <a:ext cx="8839198" cy="2985433"/>
              </a:xfrm>
              <a:prstGeom prst="rect">
                <a:avLst/>
              </a:prstGeom>
              <a:blipFill>
                <a:blip r:embed="rId2"/>
                <a:stretch>
                  <a:fillRect l="-1379" t="-1837" r="-144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תיבת טקסט 2">
            <a:extLst>
              <a:ext uri="{FF2B5EF4-FFF2-40B4-BE49-F238E27FC236}">
                <a16:creationId xmlns:a16="http://schemas.microsoft.com/office/drawing/2014/main" xmlns="" id="{8E80E3AC-057F-0205-A288-4026B770994A}"/>
              </a:ext>
            </a:extLst>
          </p:cNvPr>
          <p:cNvSpPr txBox="1"/>
          <p:nvPr/>
        </p:nvSpPr>
        <p:spPr>
          <a:xfrm>
            <a:off x="3444657" y="724581"/>
            <a:ext cx="5302686" cy="6659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indent="-285750"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dirty="0">
                <a:ln w="3175" cmpd="sng">
                  <a:noFill/>
                </a:ln>
                <a:ea typeface="+mj-ea"/>
                <a:cs typeface="+mj-cs"/>
              </a:rPr>
              <a:t>Hopfield Model </a:t>
            </a:r>
            <a:r>
              <a:rPr lang="en-US" sz="2200" dirty="0">
                <a:ln w="3175" cmpd="sng">
                  <a:noFill/>
                </a:ln>
                <a:ea typeface="+mj-ea"/>
                <a:cs typeface="+mj-cs"/>
              </a:rPr>
              <a:t>(dynamics)</a:t>
            </a:r>
            <a:endParaRPr lang="en-US" sz="4000" dirty="0">
              <a:ln w="3175" cmpd="sng">
                <a:noFill/>
              </a:ln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067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xmlns="" id="{75947BE3-8585-CD88-7166-F7F6CBF86DC3}"/>
              </a:ext>
            </a:extLst>
          </p:cNvPr>
          <p:cNvSpPr txBox="1"/>
          <p:nvPr/>
        </p:nvSpPr>
        <p:spPr>
          <a:xfrm>
            <a:off x="3444657" y="2689520"/>
            <a:ext cx="5302686" cy="6659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2762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F5F337-A6CE-B20C-79D9-B34B5529F197}"/>
              </a:ext>
            </a:extLst>
          </p:cNvPr>
          <p:cNvSpPr/>
          <p:nvPr/>
        </p:nvSpPr>
        <p:spPr>
          <a:xfrm>
            <a:off x="3332480" y="640080"/>
            <a:ext cx="5557520" cy="95504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Storing the memories in the neuron network</a:t>
            </a:r>
            <a:endParaRPr lang="x-non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45225D8-B59E-6A04-FA06-2E1ED488BE58}"/>
              </a:ext>
            </a:extLst>
          </p:cNvPr>
          <p:cNvSpPr/>
          <p:nvPr/>
        </p:nvSpPr>
        <p:spPr>
          <a:xfrm>
            <a:off x="3317240" y="2560320"/>
            <a:ext cx="5557520" cy="95504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Adding “noise” to one of the memories</a:t>
            </a:r>
            <a:endParaRPr lang="x-non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1D121FE-7A1A-F972-F085-FA29E1FCD16B}"/>
              </a:ext>
            </a:extLst>
          </p:cNvPr>
          <p:cNvSpPr/>
          <p:nvPr/>
        </p:nvSpPr>
        <p:spPr>
          <a:xfrm>
            <a:off x="3332480" y="4480561"/>
            <a:ext cx="5557520" cy="95504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Cleaning out the noise and converging to a memory</a:t>
            </a:r>
            <a:endParaRPr lang="x-none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20D2F47A-B2B0-05D8-7DC4-B6C502030AA3}"/>
              </a:ext>
            </a:extLst>
          </p:cNvPr>
          <p:cNvSpPr/>
          <p:nvPr/>
        </p:nvSpPr>
        <p:spPr>
          <a:xfrm>
            <a:off x="5969000" y="1595118"/>
            <a:ext cx="254000" cy="9550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xmlns="" id="{F2AE8AB8-A00B-A85C-21FA-AF82E447FBF3}"/>
              </a:ext>
            </a:extLst>
          </p:cNvPr>
          <p:cNvSpPr/>
          <p:nvPr/>
        </p:nvSpPr>
        <p:spPr>
          <a:xfrm>
            <a:off x="5984240" y="3505197"/>
            <a:ext cx="254000" cy="95504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071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xmlns="" id="{75947BE3-8585-CD88-7166-F7F6CBF86DC3}"/>
              </a:ext>
            </a:extLst>
          </p:cNvPr>
          <p:cNvSpPr txBox="1"/>
          <p:nvPr/>
        </p:nvSpPr>
        <p:spPr>
          <a:xfrm>
            <a:off x="1883228" y="2068286"/>
            <a:ext cx="7892143" cy="21771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algn="ctr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First example</a:t>
            </a:r>
          </a:p>
        </p:txBody>
      </p:sp>
    </p:spTree>
    <p:extLst>
      <p:ext uri="{BB962C8B-B14F-4D97-AF65-F5344CB8AC3E}">
        <p14:creationId xmlns:p14="http://schemas.microsoft.com/office/powerpoint/2010/main" val="31411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2">
            <a:extLst>
              <a:ext uri="{FF2B5EF4-FFF2-40B4-BE49-F238E27FC236}">
                <a16:creationId xmlns:a16="http://schemas.microsoft.com/office/drawing/2014/main" xmlns="" id="{8BEEDECF-0C1C-8015-3498-37FD6A5727D4}"/>
              </a:ext>
            </a:extLst>
          </p:cNvPr>
          <p:cNvSpPr txBox="1"/>
          <p:nvPr/>
        </p:nvSpPr>
        <p:spPr>
          <a:xfrm>
            <a:off x="3320103" y="427175"/>
            <a:ext cx="5302686" cy="6659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n w="3175" cmpd="sng">
                  <a:noFill/>
                </a:ln>
                <a:ea typeface="+mj-ea"/>
                <a:cs typeface="+mj-cs"/>
              </a:rPr>
              <a:t>The memories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3DD6BC6F-5A2B-E955-62DB-167553ADB2A1}"/>
              </a:ext>
            </a:extLst>
          </p:cNvPr>
          <p:cNvSpPr/>
          <p:nvPr/>
        </p:nvSpPr>
        <p:spPr>
          <a:xfrm>
            <a:off x="3452960" y="3290761"/>
            <a:ext cx="45719" cy="4999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xmlns="" id="{2337C7A1-ED5B-ADC4-D2A7-7369413E1AAE}"/>
              </a:ext>
            </a:extLst>
          </p:cNvPr>
          <p:cNvSpPr/>
          <p:nvPr/>
        </p:nvSpPr>
        <p:spPr>
          <a:xfrm>
            <a:off x="6081073" y="3260281"/>
            <a:ext cx="45719" cy="4999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xmlns="" id="{BDA16FED-DB22-3333-AD7E-7F978A3501A3}"/>
              </a:ext>
            </a:extLst>
          </p:cNvPr>
          <p:cNvSpPr/>
          <p:nvPr/>
        </p:nvSpPr>
        <p:spPr>
          <a:xfrm>
            <a:off x="8709187" y="3251135"/>
            <a:ext cx="45719" cy="4999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3" name="Picture 2" descr="A picture containing shoji, building, silhouette, clipart&#10;&#10;Description automatically generated">
            <a:extLst>
              <a:ext uri="{FF2B5EF4-FFF2-40B4-BE49-F238E27FC236}">
                <a16:creationId xmlns:a16="http://schemas.microsoft.com/office/drawing/2014/main" xmlns="" id="{18AF6D79-D9F7-675C-E42A-21BA5AFD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949" y="1128167"/>
            <a:ext cx="2076476" cy="2089960"/>
          </a:xfrm>
          <a:prstGeom prst="rect">
            <a:avLst/>
          </a:prstGeom>
        </p:spPr>
      </p:pic>
      <p:pic>
        <p:nvPicPr>
          <p:cNvPr id="5" name="Picture 4" descr="A picture containing shoji, building, silhouette&#10;&#10;Description automatically generated">
            <a:extLst>
              <a:ext uri="{FF2B5EF4-FFF2-40B4-BE49-F238E27FC236}">
                <a16:creationId xmlns:a16="http://schemas.microsoft.com/office/drawing/2014/main" xmlns="" id="{89519049-961F-F7A8-FD90-304C92B24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670" y="1195175"/>
            <a:ext cx="2026298" cy="2039456"/>
          </a:xfrm>
          <a:prstGeom prst="rect">
            <a:avLst/>
          </a:prstGeom>
        </p:spPr>
      </p:pic>
      <p:pic>
        <p:nvPicPr>
          <p:cNvPr id="7" name="Picture 6" descr="A picture containing shoji, building, silhouette&#10;&#10;Description automatically generated">
            <a:extLst>
              <a:ext uri="{FF2B5EF4-FFF2-40B4-BE49-F238E27FC236}">
                <a16:creationId xmlns:a16="http://schemas.microsoft.com/office/drawing/2014/main" xmlns="" id="{1695AD05-E0A8-7CB8-F2A4-82A40BCAF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782" y="1185751"/>
            <a:ext cx="2026299" cy="2039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2350C918-7688-1E46-BD7C-35016E12C11A}"/>
                  </a:ext>
                </a:extLst>
              </p:cNvPr>
              <p:cNvSpPr txBox="1"/>
              <p:nvPr/>
            </p:nvSpPr>
            <p:spPr>
              <a:xfrm>
                <a:off x="196313" y="3790694"/>
                <a:ext cx="6096000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x-non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x-none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x-none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x-none" i="1">
                                        <a:solidFill>
                                          <a:srgbClr val="83696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50C918-7688-1E46-BD7C-35016E12C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3" y="3790694"/>
                <a:ext cx="6096000" cy="1407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FC59C628-4FD8-3F79-DF79-94F26786775B}"/>
                  </a:ext>
                </a:extLst>
              </p:cNvPr>
              <p:cNvSpPr txBox="1"/>
              <p:nvPr/>
            </p:nvSpPr>
            <p:spPr>
              <a:xfrm>
                <a:off x="2808514" y="3781271"/>
                <a:ext cx="6096000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x-non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x-none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x-none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x-none" i="1">
                                        <a:solidFill>
                                          <a:srgbClr val="83696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C59C628-4FD8-3F79-DF79-94F267867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514" y="3781271"/>
                <a:ext cx="6096000" cy="1407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779AA4C9-CB50-343D-FB4E-643D69CED35F}"/>
                  </a:ext>
                </a:extLst>
              </p:cNvPr>
              <p:cNvSpPr txBox="1"/>
              <p:nvPr/>
            </p:nvSpPr>
            <p:spPr>
              <a:xfrm>
                <a:off x="5420715" y="3751067"/>
                <a:ext cx="6096000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x-non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x-none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x-none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x-none" i="1">
                                        <a:solidFill>
                                          <a:srgbClr val="83696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9AA4C9-CB50-343D-FB4E-643D69CED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715" y="3751067"/>
                <a:ext cx="6096000" cy="1407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D569776F-CC37-ACA1-6450-DDB5A2743779}"/>
                  </a:ext>
                </a:extLst>
              </p:cNvPr>
              <p:cNvSpPr txBox="1"/>
              <p:nvPr/>
            </p:nvSpPr>
            <p:spPr>
              <a:xfrm>
                <a:off x="2923446" y="5513235"/>
                <a:ext cx="6096000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𝑖𝑗</m:t>
                          </m:r>
                        </m:sub>
                      </m:sSub>
                      <m:r>
                        <a:rPr lang="he-IL" sz="2400" i="1" dirty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charset="0"/>
                              <a:cs typeface="Calibri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𝛼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𝛼</m:t>
                              </m:r>
                            </m:sup>
                          </m:sSub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𝛼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69776F-CC37-ACA1-6450-DDB5A2743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446" y="5513235"/>
                <a:ext cx="6096000" cy="1100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73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xmlns="" id="{75947BE3-8585-CD88-7166-F7F6CBF86DC3}"/>
              </a:ext>
            </a:extLst>
          </p:cNvPr>
          <p:cNvSpPr txBox="1"/>
          <p:nvPr/>
        </p:nvSpPr>
        <p:spPr>
          <a:xfrm>
            <a:off x="3444657" y="525440"/>
            <a:ext cx="5302686" cy="6659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n w="3175" cmpd="sng">
                  <a:noFill/>
                </a:ln>
                <a:ea typeface="+mj-ea"/>
                <a:cs typeface="+mj-cs"/>
              </a:rPr>
              <a:t>Starting state</a:t>
            </a:r>
          </a:p>
        </p:txBody>
      </p:sp>
      <p:pic>
        <p:nvPicPr>
          <p:cNvPr id="5" name="Picture 4" descr="A black and white checkered square&#10;&#10;Description automatically generated with low confidence">
            <a:extLst>
              <a:ext uri="{FF2B5EF4-FFF2-40B4-BE49-F238E27FC236}">
                <a16:creationId xmlns:a16="http://schemas.microsoft.com/office/drawing/2014/main" xmlns="" id="{81A6691D-4877-A099-F12B-D621BD12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333" y="1952809"/>
            <a:ext cx="2933333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6-28 at 11.24.00 PM">
            <a:hlinkClick r:id="" action="ppaction://media"/>
            <a:extLst>
              <a:ext uri="{FF2B5EF4-FFF2-40B4-BE49-F238E27FC236}">
                <a16:creationId xmlns:a16="http://schemas.microsoft.com/office/drawing/2014/main" xmlns="" id="{EA86DFA0-8920-836F-592A-F16A24F98D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655" y="473029"/>
            <a:ext cx="8708690" cy="54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xmlns="" id="{75947BE3-8585-CD88-7166-F7F6CBF86DC3}"/>
              </a:ext>
            </a:extLst>
          </p:cNvPr>
          <p:cNvSpPr txBox="1"/>
          <p:nvPr/>
        </p:nvSpPr>
        <p:spPr>
          <a:xfrm>
            <a:off x="1883228" y="2068286"/>
            <a:ext cx="7892143" cy="21771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i="1" dirty="0">
                <a:latin typeface="Calibri Light"/>
                <a:ea typeface="+mj-ea"/>
                <a:cs typeface="Calibri Light"/>
              </a:rPr>
              <a:t>  </a:t>
            </a:r>
            <a:r>
              <a:rPr lang="en-US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Second example</a:t>
            </a:r>
            <a:r>
              <a:rPr lang="en-US" sz="5400" i="1" dirty="0">
                <a:latin typeface="Calibri Light"/>
                <a:ea typeface="+mj-ea"/>
                <a:cs typeface="Calibri Light"/>
              </a:rPr>
              <a:t/>
            </a:r>
            <a:br>
              <a:rPr lang="en-US" sz="5400" i="1" dirty="0">
                <a:latin typeface="Calibri Light"/>
                <a:ea typeface="+mj-ea"/>
                <a:cs typeface="Calibri Light"/>
              </a:rPr>
            </a:br>
            <a:endParaRPr lang="en-US" sz="5400" i="1" dirty="0">
              <a:latin typeface="Calibri Light"/>
              <a:ea typeface="+mj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22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B40347A3-27D4-3141-46D9-4F2D0C6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485634"/>
            <a:ext cx="4529862" cy="1453363"/>
          </a:xfrm>
        </p:spPr>
        <p:txBody>
          <a:bodyPr>
            <a:normAutofit/>
          </a:bodyPr>
          <a:lstStyle/>
          <a:p>
            <a:r>
              <a:rPr lang="fr-FR" cap="none" dirty="0" err="1">
                <a:latin typeface="+mn-lt"/>
              </a:rPr>
              <a:t>Disorder</a:t>
            </a:r>
            <a:r>
              <a:rPr lang="fr-FR" cap="none" dirty="0">
                <a:latin typeface="+mn-lt"/>
              </a:rPr>
              <a:t>:</a:t>
            </a:r>
          </a:p>
        </p:txBody>
      </p:sp>
      <p:pic>
        <p:nvPicPr>
          <p:cNvPr id="9" name="Content Placeholder 8" descr="Calendar&#10;&#10;Description automatically generated with medium confidence">
            <a:extLst>
              <a:ext uri="{FF2B5EF4-FFF2-40B4-BE49-F238E27FC236}">
                <a16:creationId xmlns:a16="http://schemas.microsoft.com/office/drawing/2014/main" xmlns="" id="{686D9084-AF58-F93C-F103-D5772539E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50759"/>
          <a:stretch/>
        </p:blipFill>
        <p:spPr>
          <a:xfrm>
            <a:off x="2184477" y="3027333"/>
            <a:ext cx="7823045" cy="3783342"/>
          </a:xfrm>
          <a:effectLst>
            <a:outerShdw blurRad="25400" dist="38100" dir="2700000" algn="tl" rotWithShape="0">
              <a:prstClr val="black"/>
            </a:outerShdw>
          </a:effectLst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xmlns="" id="{DC3701D8-559E-59BE-9E6B-63AC810D015D}"/>
              </a:ext>
            </a:extLst>
          </p:cNvPr>
          <p:cNvSpPr txBox="1">
            <a:spLocks/>
          </p:cNvSpPr>
          <p:nvPr/>
        </p:nvSpPr>
        <p:spPr>
          <a:xfrm>
            <a:off x="500744" y="1212315"/>
            <a:ext cx="5791199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Quenched (time-independent) Disorder.</a:t>
            </a:r>
          </a:p>
          <a:p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00690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תיבת טקסט 2">
            <a:extLst>
              <a:ext uri="{FF2B5EF4-FFF2-40B4-BE49-F238E27FC236}">
                <a16:creationId xmlns:a16="http://schemas.microsoft.com/office/drawing/2014/main" xmlns="" id="{8BEEDECF-0C1C-8015-3498-37FD6A5727D4}"/>
              </a:ext>
            </a:extLst>
          </p:cNvPr>
          <p:cNvSpPr txBox="1"/>
          <p:nvPr/>
        </p:nvSpPr>
        <p:spPr>
          <a:xfrm>
            <a:off x="3205171" y="302682"/>
            <a:ext cx="5302686" cy="6659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dirty="0">
                <a:ln w="3175" cmpd="sng">
                  <a:noFill/>
                </a:ln>
                <a:ea typeface="+mj-ea"/>
                <a:cs typeface="+mj-cs"/>
              </a:rPr>
              <a:t>The memories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3DD6BC6F-5A2B-E955-62DB-167553ADB2A1}"/>
              </a:ext>
            </a:extLst>
          </p:cNvPr>
          <p:cNvSpPr/>
          <p:nvPr/>
        </p:nvSpPr>
        <p:spPr>
          <a:xfrm>
            <a:off x="3452960" y="3290761"/>
            <a:ext cx="45719" cy="4999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xmlns="" id="{2337C7A1-ED5B-ADC4-D2A7-7369413E1AAE}"/>
              </a:ext>
            </a:extLst>
          </p:cNvPr>
          <p:cNvSpPr/>
          <p:nvPr/>
        </p:nvSpPr>
        <p:spPr>
          <a:xfrm>
            <a:off x="6081073" y="3260281"/>
            <a:ext cx="45719" cy="4999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xmlns="" id="{BDA16FED-DB22-3333-AD7E-7F978A3501A3}"/>
              </a:ext>
            </a:extLst>
          </p:cNvPr>
          <p:cNvSpPr/>
          <p:nvPr/>
        </p:nvSpPr>
        <p:spPr>
          <a:xfrm>
            <a:off x="8709187" y="3251135"/>
            <a:ext cx="45719" cy="4999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34" name="Picture 33" descr="Diagram&#10;&#10;Description automatically generated with medium confidence">
            <a:extLst>
              <a:ext uri="{FF2B5EF4-FFF2-40B4-BE49-F238E27FC236}">
                <a16:creationId xmlns:a16="http://schemas.microsoft.com/office/drawing/2014/main" xmlns="" id="{63E05DDE-E115-94FB-6A2C-BC5BE9EC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606" y="1149506"/>
            <a:ext cx="2144410" cy="2092945"/>
          </a:xfrm>
          <a:prstGeom prst="rect">
            <a:avLst/>
          </a:prstGeom>
        </p:spPr>
      </p:pic>
      <p:pic>
        <p:nvPicPr>
          <p:cNvPr id="36" name="Picture 35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267C54E9-439B-6586-7EA5-E68EC2398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086" y="1149507"/>
            <a:ext cx="1703122" cy="2141254"/>
          </a:xfrm>
          <a:prstGeom prst="rect">
            <a:avLst/>
          </a:prstGeom>
        </p:spPr>
      </p:pic>
      <p:pic>
        <p:nvPicPr>
          <p:cNvPr id="38" name="Picture 37" descr="A black and white drawing of a person's face&#10;&#10;Description automatically generated">
            <a:extLst>
              <a:ext uri="{FF2B5EF4-FFF2-40B4-BE49-F238E27FC236}">
                <a16:creationId xmlns:a16="http://schemas.microsoft.com/office/drawing/2014/main" xmlns="" id="{7795DD3F-EF84-7869-B69A-5C5FCD26F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79" y="1149507"/>
            <a:ext cx="2069600" cy="2110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7DA3F765-C235-EFFD-A5A7-3D504C075804}"/>
                  </a:ext>
                </a:extLst>
              </p:cNvPr>
              <p:cNvSpPr txBox="1"/>
              <p:nvPr/>
            </p:nvSpPr>
            <p:spPr>
              <a:xfrm>
                <a:off x="196313" y="3790694"/>
                <a:ext cx="6096000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x-non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x-none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x-none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x-none" i="1">
                                        <a:solidFill>
                                          <a:srgbClr val="83696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DA3F765-C235-EFFD-A5A7-3D504C07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13" y="3790694"/>
                <a:ext cx="6096000" cy="1407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0B46696A-9B3D-971F-4172-0782B2DCF5EC}"/>
                  </a:ext>
                </a:extLst>
              </p:cNvPr>
              <p:cNvSpPr txBox="1"/>
              <p:nvPr/>
            </p:nvSpPr>
            <p:spPr>
              <a:xfrm>
                <a:off x="2808514" y="3751068"/>
                <a:ext cx="6096000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x-non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x-none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x-none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x-none" i="1">
                                        <a:solidFill>
                                          <a:srgbClr val="83696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B46696A-9B3D-971F-4172-0782B2DCF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514" y="3751068"/>
                <a:ext cx="6096000" cy="1407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1766A959-C213-8316-FE11-9522D71F47E6}"/>
                  </a:ext>
                </a:extLst>
              </p:cNvPr>
              <p:cNvSpPr txBox="1"/>
              <p:nvPr/>
            </p:nvSpPr>
            <p:spPr>
              <a:xfrm>
                <a:off x="5420715" y="3751067"/>
                <a:ext cx="6096000" cy="1407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x-none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x-none" i="1">
                              <a:solidFill>
                                <a:srgbClr val="836967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x-none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x-none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x-none" i="1">
                                        <a:solidFill>
                                          <a:srgbClr val="836967"/>
                                        </a:solidFill>
                                        <a:latin typeface="Cambria Math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x-none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66A959-C213-8316-FE11-9522D71F4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715" y="3751067"/>
                <a:ext cx="6096000" cy="14073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DB6813F4-B485-3E98-D97F-440FA11BC3C1}"/>
                  </a:ext>
                </a:extLst>
              </p:cNvPr>
              <p:cNvSpPr txBox="1"/>
              <p:nvPr/>
            </p:nvSpPr>
            <p:spPr>
              <a:xfrm>
                <a:off x="2923446" y="5513235"/>
                <a:ext cx="6096000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𝐽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𝑖𝑗</m:t>
                          </m:r>
                        </m:sub>
                      </m:sSub>
                      <m:r>
                        <a:rPr lang="he-IL" sz="2400" i="1" dirty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dirty="0" smtClean="0">
                              <a:latin typeface="Cambria Math" charset="0"/>
                              <a:cs typeface="Calibri"/>
                            </a:rPr>
                          </m:ctrlPr>
                        </m:naryPr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𝛼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𝛼</m:t>
                              </m:r>
                            </m:sup>
                          </m:sSubSup>
                          <m:r>
                            <a:rPr lang="en-US" sz="2400" i="1" dirty="0">
                              <a:latin typeface="Cambria Math" panose="02040503050406030204" pitchFamily="18" charset="0"/>
                              <a:cs typeface="Calibri"/>
                            </a:rPr>
                            <m:t>⋅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𝛼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x-non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B6813F4-B485-3E98-D97F-440FA11BC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446" y="5513235"/>
                <a:ext cx="6096000" cy="11005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82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xmlns="" id="{75947BE3-8585-CD88-7166-F7F6CBF86DC3}"/>
              </a:ext>
            </a:extLst>
          </p:cNvPr>
          <p:cNvSpPr txBox="1"/>
          <p:nvPr/>
        </p:nvSpPr>
        <p:spPr>
          <a:xfrm>
            <a:off x="3444657" y="525440"/>
            <a:ext cx="5302686" cy="6659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285750" indent="-28575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i="1" dirty="0">
                <a:latin typeface="Calibri Light"/>
                <a:ea typeface="+mj-ea"/>
                <a:cs typeface="Calibri Light"/>
              </a:rPr>
              <a:t>Starting state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35BCAFD-7DBE-A84D-7D72-806A25228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91" y="1305782"/>
            <a:ext cx="3238817" cy="36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2-06-28 at 11.23.54 PM">
            <a:hlinkClick r:id="" action="ppaction://media"/>
            <a:extLst>
              <a:ext uri="{FF2B5EF4-FFF2-40B4-BE49-F238E27FC236}">
                <a16:creationId xmlns:a16="http://schemas.microsoft.com/office/drawing/2014/main" xmlns="" id="{D307A772-2F95-BD55-689C-77C7A8BEF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0686" y="399718"/>
            <a:ext cx="7770627" cy="605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4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6939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cap="none" dirty="0" err="1">
                <a:latin typeface="+mn-lt"/>
              </a:rPr>
              <a:t>What</a:t>
            </a:r>
            <a:r>
              <a:rPr lang="fr-FR" cap="none" dirty="0">
                <a:latin typeface="+mn-lt"/>
              </a:rPr>
              <a:t> </a:t>
            </a:r>
            <a:r>
              <a:rPr lang="fr-FR" cap="none" dirty="0" err="1">
                <a:latin typeface="+mn-lt"/>
              </a:rPr>
              <a:t>is</a:t>
            </a:r>
            <a:r>
              <a:rPr lang="fr-FR" cap="none" dirty="0">
                <a:latin typeface="+mn-lt"/>
              </a:rPr>
              <a:t> a Spin Glass?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0" y="1733276"/>
            <a:ext cx="10131425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i="1" dirty="0" err="1"/>
              <a:t>Definition</a:t>
            </a:r>
            <a:r>
              <a:rPr lang="fr-FR" sz="2800" dirty="0"/>
              <a:t>: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sz="2800" dirty="0"/>
              <a:t> Spin glass </a:t>
            </a:r>
            <a:r>
              <a:rPr lang="fr-FR" sz="2800" dirty="0" err="1"/>
              <a:t>is</a:t>
            </a:r>
            <a:r>
              <a:rPr lang="fr-FR" sz="2800" dirty="0"/>
              <a:t> a </a:t>
            </a:r>
            <a:r>
              <a:rPr lang="fr-FR" sz="2800" dirty="0" err="1"/>
              <a:t>magnetic</a:t>
            </a:r>
            <a:r>
              <a:rPr lang="fr-FR" sz="2800" dirty="0"/>
              <a:t> state </a:t>
            </a:r>
            <a:r>
              <a:rPr lang="fr-FR" sz="2800" dirty="0" err="1"/>
              <a:t>characterized</a:t>
            </a:r>
            <a:r>
              <a:rPr lang="fr-FR" sz="2800" dirty="0"/>
              <a:t> by </a:t>
            </a:r>
            <a:r>
              <a:rPr lang="fr-FR" sz="2800" dirty="0" err="1"/>
              <a:t>randomness</a:t>
            </a:r>
            <a:r>
              <a:rPr lang="en-US" sz="2800" dirty="0"/>
              <a:t>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38836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xmlns="" id="{B40347A3-27D4-3141-46D9-4F2D0C613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485634"/>
            <a:ext cx="4529862" cy="1453363"/>
          </a:xfrm>
        </p:spPr>
        <p:txBody>
          <a:bodyPr>
            <a:normAutofit/>
          </a:bodyPr>
          <a:lstStyle/>
          <a:p>
            <a:r>
              <a:rPr lang="fr-FR" cap="none" dirty="0" err="1">
                <a:latin typeface="+mn-lt"/>
              </a:rPr>
              <a:t>Disorder</a:t>
            </a:r>
            <a:r>
              <a:rPr lang="fr-FR" cap="none" dirty="0">
                <a:latin typeface="+mn-lt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xmlns="" id="{DC3701D8-559E-59BE-9E6B-63AC810D01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5909" y="763581"/>
                <a:ext cx="5791199" cy="36491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857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8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4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0"/>
                  </a:spcBef>
                  <a:spcAft>
                    <a:spcPts val="1000"/>
                  </a:spcAft>
                  <a:buClr>
                    <a:schemeClr val="tx1"/>
                  </a:buClr>
                  <a:buSzPct val="100000"/>
                  <a:buFont typeface="Arial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Font typeface="Arial"/>
                  <a:buNone/>
                </a:pPr>
                <a:endParaRPr lang="en-US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12" name="Content Placeholder 4">
                <a:extLst>
                  <a:ext uri="{FF2B5EF4-FFF2-40B4-BE49-F238E27FC236}">
                    <a16:creationId xmlns:a16="http://schemas.microsoft.com/office/drawing/2014/main" id="{DC3701D8-559E-59BE-9E6B-63AC810D0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909" y="763581"/>
                <a:ext cx="5791199" cy="3649133"/>
              </a:xfrm>
              <a:prstGeom prst="rect">
                <a:avLst/>
              </a:prstGeom>
              <a:blipFill>
                <a:blip r:embed="rId4"/>
                <a:stretch>
                  <a:fillRect l="-63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8" descr="Calendar&#10;&#10;Description automatically generated with medium confidence">
            <a:extLst>
              <a:ext uri="{FF2B5EF4-FFF2-40B4-BE49-F238E27FC236}">
                <a16:creationId xmlns:a16="http://schemas.microsoft.com/office/drawing/2014/main" xmlns="" id="{14BD8092-2A47-9EEC-60CC-13BA093F97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9771"/>
          <a:stretch/>
        </p:blipFill>
        <p:spPr>
          <a:xfrm>
            <a:off x="1732662" y="2414227"/>
            <a:ext cx="8726675" cy="4305010"/>
          </a:xfrm>
          <a:prstGeom prst="rect">
            <a:avLst/>
          </a:prstGeom>
          <a:effectLst>
            <a:outerShdw blurRad="25400" dist="38100" dir="2700000" algn="tl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21424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xmlns="" id="{1BF65E67-35F4-6130-33A1-3161440D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10131425" cy="1455738"/>
          </a:xfrm>
        </p:spPr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fr-FR" cap="none" dirty="0">
                <a:latin typeface="+mn-lt"/>
              </a:rPr>
              <a:t>The </a:t>
            </a:r>
            <a:r>
              <a:rPr lang="fr-FR" cap="none" dirty="0" err="1">
                <a:latin typeface="+mn-lt"/>
              </a:rPr>
              <a:t>Hamiltonian</a:t>
            </a:r>
            <a:r>
              <a:rPr lang="fr-FR" cap="none" dirty="0">
                <a:latin typeface="+mn-lt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xmlns="" id="{A00B8ABE-0B0C-FB22-A052-DCF9F111F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Edward Anderson </a:t>
                </a:r>
                <a:r>
                  <a:rPr lang="en-US" dirty="0" err="1"/>
                  <a:t>Ising</a:t>
                </a:r>
                <a:r>
                  <a:rPr lang="en-US" dirty="0"/>
                  <a:t> Model (1975):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2400" b="1" i="1" smtClean="0">
                          <a:latin typeface="Cambria Math" panose="02040503050406030204" pitchFamily="18" charset="0"/>
                        </a:rPr>
                        <m:t>𝓗</m:t>
                      </m:r>
                      <m:r>
                        <a:rPr lang="he-IL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he-IL" sz="2400" b="1" i="1" smtClean="0">
                              <a:latin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begChr m:val="⟨"/>
                              <m:endChr m:val="⟩"/>
                              <m:ctrlPr>
                                <a:rPr lang="he-IL" sz="2400" b="1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  <m:sup/>
                        <m:e>
                          <m:sSub>
                            <m:sSubPr>
                              <m:ctrlPr>
                                <a:rPr lang="he-IL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b>
                            <m:sSubPr>
                              <m:ctrlPr>
                                <a:rPr lang="he-IL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he-IL" sz="2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1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he-IL" sz="24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Where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e-IL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are the </a:t>
                </a:r>
                <a:r>
                  <a:rPr lang="en-US" dirty="0" err="1"/>
                  <a:t>Ising</a:t>
                </a:r>
                <a:r>
                  <a:rPr lang="en-US" dirty="0"/>
                  <a:t> Spins.</a:t>
                </a:r>
              </a:p>
              <a:p>
                <a:r>
                  <a:rPr lang="en-US" dirty="0"/>
                  <a:t>H is the external magnetic field.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he-IL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the interaction between spins.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00B8ABE-0B0C-FB22-A052-DCF9F111F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3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xmlns="" id="{76530459-B940-1993-4A61-272076ED9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561575"/>
            <a:ext cx="4344805" cy="1453363"/>
          </a:xfrm>
        </p:spPr>
        <p:txBody>
          <a:bodyPr>
            <a:normAutofit/>
          </a:bodyPr>
          <a:lstStyle/>
          <a:p>
            <a:r>
              <a:rPr lang="fr-FR" cap="none" dirty="0">
                <a:latin typeface="+mn-lt"/>
              </a:rPr>
              <a:t>Magnetic Frustration</a:t>
            </a:r>
          </a:p>
        </p:txBody>
      </p:sp>
      <p:pic>
        <p:nvPicPr>
          <p:cNvPr id="8" name="Content Placeholder 3" descr="Diagram&#10;&#10;Description automatically generated with low confidence">
            <a:extLst>
              <a:ext uri="{FF2B5EF4-FFF2-40B4-BE49-F238E27FC236}">
                <a16:creationId xmlns:a16="http://schemas.microsoft.com/office/drawing/2014/main" xmlns="" id="{C5718E17-7302-9604-6515-F680510EC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73" y="1445225"/>
            <a:ext cx="5038155" cy="396754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8DFEB859-D30C-8A2F-9EBF-54ECE6303DFA}"/>
              </a:ext>
            </a:extLst>
          </p:cNvPr>
          <p:cNvSpPr/>
          <p:nvPr/>
        </p:nvSpPr>
        <p:spPr>
          <a:xfrm>
            <a:off x="6802120" y="1534736"/>
            <a:ext cx="880293" cy="870857"/>
          </a:xfrm>
          <a:prstGeom prst="ellipse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4905C10B-986C-9185-B5A5-871BC16E5BC0}"/>
              </a:ext>
            </a:extLst>
          </p:cNvPr>
          <p:cNvSpPr/>
          <p:nvPr/>
        </p:nvSpPr>
        <p:spPr>
          <a:xfrm>
            <a:off x="9894387" y="1534735"/>
            <a:ext cx="880293" cy="870857"/>
          </a:xfrm>
          <a:prstGeom prst="ellipse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4F6D0797-BC32-2849-FC41-7A313BF68158}"/>
              </a:ext>
            </a:extLst>
          </p:cNvPr>
          <p:cNvSpPr/>
          <p:nvPr/>
        </p:nvSpPr>
        <p:spPr>
          <a:xfrm>
            <a:off x="9889124" y="4124217"/>
            <a:ext cx="880293" cy="870857"/>
          </a:xfrm>
          <a:prstGeom prst="ellipse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9D8EC93E-732D-92A5-2E2B-2115AE7B0CB0}"/>
              </a:ext>
            </a:extLst>
          </p:cNvPr>
          <p:cNvSpPr/>
          <p:nvPr/>
        </p:nvSpPr>
        <p:spPr>
          <a:xfrm>
            <a:off x="6802120" y="4124216"/>
            <a:ext cx="880293" cy="8708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27D45792-D1AA-12C9-FE36-B6280C57D95B}"/>
                  </a:ext>
                </a:extLst>
              </p:cNvPr>
              <p:cNvSpPr txBox="1"/>
              <p:nvPr/>
            </p:nvSpPr>
            <p:spPr>
              <a:xfrm>
                <a:off x="154807" y="3162502"/>
                <a:ext cx="5941193" cy="13422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limLoc m:val="undOvr"/>
                          <m:ctrlPr>
                            <a:rPr lang="he-IL" sz="28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he-IL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he-IL" sz="2800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he-IL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he-IL" sz="2800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he-IL" sz="2800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he-IL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he-IL" sz="2800" i="1"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sub>
                          </m:sSub>
                          <m:r>
                            <a:rPr lang="he-IL" sz="2800" i="0">
                              <a:latin typeface="Cambria Math" panose="02040503050406030204" pitchFamily="18" charset="0"/>
                            </a:rPr>
                            <m:t>...</m:t>
                          </m:r>
                          <m:sSub>
                            <m:sSubPr>
                              <m:ctrlPr>
                                <a:rPr lang="he-IL" sz="2800" i="1">
                                  <a:solidFill>
                                    <a:srgbClr val="836967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he-IL" sz="28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he-IL" sz="2800" i="1">
                                  <a:latin typeface="Cambria Math" panose="02040503050406030204" pitchFamily="18" charset="0"/>
                                </a:rPr>
                                <m:t>𝑧𝑥</m:t>
                              </m:r>
                            </m:sub>
                          </m:sSub>
                        </m:e>
                      </m:nary>
                      <m:r>
                        <a:rPr lang="he-IL" sz="2800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he-IL" sz="2800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he-IL" sz="2800" i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he-IL" sz="2800" i="1">
                          <a:latin typeface="Cambria Math" panose="02040503050406030204" pitchFamily="18" charset="0"/>
                        </a:rPr>
                        <m:t>𝑓𝑟𝑢𝑠𝑡𝑟𝑎𝑡𝑖𝑜𝑛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D45792-D1AA-12C9-FE36-B6280C57D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07" y="3162502"/>
                <a:ext cx="5941193" cy="1342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xmlns="" id="{5CF73AFA-C7D4-B5C4-9238-D28AF49989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1" y="2142068"/>
                <a:ext cx="10131425" cy="156445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e-IL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e-IL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he-I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𝐶𝑜𝑛𝑠𝑡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5CF73AFA-C7D4-B5C4-9238-D28AF49989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1" y="2142068"/>
                <a:ext cx="10131425" cy="1564450"/>
              </a:xfrm>
              <a:blipFill>
                <a:blip r:embed="rId5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704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xmlns="" id="{CD3A1EA7-4EB5-B566-A8B5-011EC2DB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pPr algn="l" defTabSz="457200" rtl="1" eaLnBrk="1" latinLnBrk="0" hangingPunct="1">
              <a:spcBef>
                <a:spcPct val="0"/>
              </a:spcBef>
              <a:buNone/>
            </a:pPr>
            <a:r>
              <a:rPr lang="en-US" cap="none" dirty="0">
                <a:latin typeface="+mn-lt"/>
              </a:rPr>
              <a:t>Free-Energy Landscape</a:t>
            </a:r>
            <a:endParaRPr lang="fr-FR" cap="none" dirty="0">
              <a:latin typeface="+mn-lt"/>
            </a:endParaRPr>
          </a:p>
        </p:txBody>
      </p:sp>
      <p:pic>
        <p:nvPicPr>
          <p:cNvPr id="10" name="Picture 9" descr="A close up of a fire&#10;&#10;Description automatically generated with low confidence">
            <a:extLst>
              <a:ext uri="{FF2B5EF4-FFF2-40B4-BE49-F238E27FC236}">
                <a16:creationId xmlns:a16="http://schemas.microsoft.com/office/drawing/2014/main" xmlns="" id="{9720AD71-E8FE-3D3D-CECC-E2014530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044" y="-593316"/>
            <a:ext cx="6377537" cy="5170976"/>
          </a:xfrm>
          <a:prstGeom prst="rect">
            <a:avLst/>
          </a:prstGeom>
        </p:spPr>
      </p:pic>
      <p:pic>
        <p:nvPicPr>
          <p:cNvPr id="12" name="Picture 11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xmlns="" id="{675E3FBE-B75B-9CA2-6657-062D6441832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43098" y="3268783"/>
            <a:ext cx="9576018" cy="3124643"/>
          </a:xfrm>
          <a:prstGeom prst="rect">
            <a:avLst/>
          </a:prstGeom>
        </p:spPr>
      </p:pic>
      <p:sp>
        <p:nvSpPr>
          <p:cNvPr id="16" name="Content Placeholder 4">
            <a:extLst>
              <a:ext uri="{FF2B5EF4-FFF2-40B4-BE49-F238E27FC236}">
                <a16:creationId xmlns:a16="http://schemas.microsoft.com/office/drawing/2014/main" xmlns="" id="{AC73D847-A1BB-16A2-C244-219DEAFF9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51801"/>
            <a:ext cx="10131425" cy="15699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simplified visualization of how the energy varies in the very</a:t>
            </a:r>
          </a:p>
          <a:p>
            <a:pPr marL="0" indent="0">
              <a:buNone/>
            </a:pPr>
            <a:r>
              <a:rPr lang="en-US" dirty="0"/>
              <a:t>high-dimensional space where the coordinate axes represent the </a:t>
            </a:r>
          </a:p>
          <a:p>
            <a:pPr marL="0" indent="0">
              <a:buNone/>
            </a:pPr>
            <a:r>
              <a:rPr lang="en-US" dirty="0"/>
              <a:t>orientation of each individual spin.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646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6555" y="629323"/>
            <a:ext cx="10131425" cy="1065006"/>
          </a:xfrm>
        </p:spPr>
        <p:txBody>
          <a:bodyPr/>
          <a:lstStyle/>
          <a:p>
            <a:r>
              <a:rPr lang="fr-FR" cap="none" dirty="0" err="1">
                <a:latin typeface="+mn-lt"/>
              </a:rPr>
              <a:t>Example</a:t>
            </a:r>
            <a:r>
              <a:rPr lang="fr-FR" cap="none" dirty="0">
                <a:latin typeface="+mn-lt"/>
              </a:rPr>
              <a:t> of a Spin Glass: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85801" y="1398494"/>
            <a:ext cx="10131425" cy="4012602"/>
          </a:xfrm>
        </p:spPr>
        <p:txBody>
          <a:bodyPr>
            <a:noAutofit/>
          </a:bodyPr>
          <a:lstStyle/>
          <a:p>
            <a:pPr defTabSz="914400">
              <a:spcAft>
                <a:spcPts val="0"/>
              </a:spcAft>
              <a:buClrTx/>
              <a:buSzTx/>
              <a:defRPr/>
            </a:pPr>
            <a:r>
              <a:rPr lang="fr-FR" sz="2400" dirty="0"/>
              <a:t>The </a:t>
            </a:r>
            <a:r>
              <a:rPr lang="fr-FR" sz="2400" dirty="0" err="1"/>
              <a:t>most</a:t>
            </a:r>
            <a:r>
              <a:rPr lang="fr-FR" sz="2400" dirty="0"/>
              <a:t> </a:t>
            </a:r>
            <a:r>
              <a:rPr lang="fr-FR" sz="2400" dirty="0" err="1"/>
              <a:t>known</a:t>
            </a:r>
            <a:r>
              <a:rPr lang="fr-FR" sz="2400" dirty="0"/>
              <a:t> Spin Glass system are </a:t>
            </a:r>
            <a:r>
              <a:rPr lang="fr-FR" sz="2400" dirty="0" err="1"/>
              <a:t>dilluted</a:t>
            </a:r>
            <a:r>
              <a:rPr lang="fr-FR" sz="2400" dirty="0"/>
              <a:t> </a:t>
            </a:r>
            <a:r>
              <a:rPr lang="fr-FR" sz="2400" dirty="0" err="1"/>
              <a:t>metal</a:t>
            </a:r>
            <a:r>
              <a:rPr lang="fr-FR" sz="2400" dirty="0"/>
              <a:t> </a:t>
            </a:r>
            <a:r>
              <a:rPr lang="fr-FR" sz="2400" dirty="0" err="1"/>
              <a:t>alloys</a:t>
            </a:r>
            <a:r>
              <a:rPr lang="fr-FR" sz="2400" dirty="0"/>
              <a:t>.</a:t>
            </a:r>
          </a:p>
          <a:p>
            <a:pPr defTabSz="914400">
              <a:spcAft>
                <a:spcPts val="0"/>
              </a:spcAft>
              <a:buClrTx/>
              <a:buSzTx/>
              <a:defRPr/>
            </a:pPr>
            <a:endParaRPr lang="fr-FR" sz="2400" dirty="0"/>
          </a:p>
          <a:p>
            <a:pPr defTabSz="914400">
              <a:spcAft>
                <a:spcPts val="0"/>
              </a:spcAft>
              <a:buClrTx/>
              <a:buSzTx/>
              <a:defRPr/>
            </a:pPr>
            <a:endParaRPr lang="fr-FR" sz="2400" dirty="0"/>
          </a:p>
          <a:p>
            <a:pPr defTabSz="914400">
              <a:spcAft>
                <a:spcPts val="0"/>
              </a:spcAft>
              <a:buClrTx/>
              <a:buSzTx/>
              <a:defRPr/>
            </a:pPr>
            <a:endParaRPr lang="fr-FR" sz="2400" dirty="0"/>
          </a:p>
          <a:p>
            <a:pPr defTabSz="914400">
              <a:spcAft>
                <a:spcPts val="0"/>
              </a:spcAft>
              <a:buClrTx/>
              <a:buSzTx/>
              <a:defRPr/>
            </a:pPr>
            <a:r>
              <a:rPr lang="fr-FR" sz="2400" dirty="0"/>
              <a:t>In </a:t>
            </a:r>
            <a:r>
              <a:rPr lang="fr-FR" sz="2400" dirty="0" err="1"/>
              <a:t>these</a:t>
            </a:r>
            <a:r>
              <a:rPr lang="fr-FR" sz="2400" dirty="0"/>
              <a:t> </a:t>
            </a:r>
            <a:r>
              <a:rPr lang="fr-FR" sz="2400" dirty="0" err="1"/>
              <a:t>metals</a:t>
            </a:r>
            <a:r>
              <a:rPr lang="fr-FR" sz="2400" dirty="0"/>
              <a:t> </a:t>
            </a:r>
            <a:r>
              <a:rPr lang="fr-FR" sz="2400" dirty="0" err="1"/>
              <a:t>most</a:t>
            </a:r>
            <a:r>
              <a:rPr lang="fr-FR" sz="2400" dirty="0"/>
              <a:t> of the </a:t>
            </a:r>
            <a:r>
              <a:rPr lang="fr-FR" sz="2400" dirty="0" err="1"/>
              <a:t>matter</a:t>
            </a:r>
            <a:r>
              <a:rPr lang="fr-FR" sz="2400" dirty="0"/>
              <a:t> has no </a:t>
            </a:r>
            <a:r>
              <a:rPr lang="fr-FR" sz="2400" dirty="0" err="1"/>
              <a:t>magnetic</a:t>
            </a:r>
            <a:r>
              <a:rPr lang="fr-FR" sz="2400" dirty="0"/>
              <a:t> </a:t>
            </a:r>
            <a:r>
              <a:rPr lang="fr-FR" sz="2400" dirty="0" err="1"/>
              <a:t>properties</a:t>
            </a:r>
            <a:r>
              <a:rPr lang="fr-FR" sz="2400" dirty="0"/>
              <a:t> and a </a:t>
            </a:r>
            <a:r>
              <a:rPr lang="fr-FR" sz="2400" dirty="0" err="1"/>
              <a:t>small</a:t>
            </a:r>
            <a:r>
              <a:rPr lang="fr-FR" sz="2400" dirty="0"/>
              <a:t> portion of </a:t>
            </a:r>
            <a:r>
              <a:rPr lang="fr-FR" sz="2400" dirty="0" err="1"/>
              <a:t>it</a:t>
            </a:r>
            <a:r>
              <a:rPr lang="fr-FR" sz="2400" dirty="0"/>
              <a:t> has </a:t>
            </a:r>
            <a:r>
              <a:rPr lang="fr-FR" sz="2400" dirty="0" err="1"/>
              <a:t>magnetic</a:t>
            </a:r>
            <a:r>
              <a:rPr lang="fr-FR" sz="2400" dirty="0"/>
              <a:t> </a:t>
            </a:r>
            <a:r>
              <a:rPr lang="fr-FR" sz="2400" dirty="0" err="1"/>
              <a:t>properties</a:t>
            </a:r>
            <a:endParaRPr lang="fr-FR" sz="2400" dirty="0"/>
          </a:p>
          <a:p>
            <a:pPr defTabSz="914400">
              <a:spcAft>
                <a:spcPts val="0"/>
              </a:spcAft>
              <a:buClrTx/>
              <a:buSzTx/>
              <a:defRPr/>
            </a:pP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8997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éleste">
  <a:themeElements>
    <a:clrScheme name="Céleste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élest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élest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2823</TotalTime>
  <Words>929</Words>
  <Application>Microsoft Macintosh PowerPoint</Application>
  <PresentationFormat>Grand écran</PresentationFormat>
  <Paragraphs>147</Paragraphs>
  <Slides>32</Slides>
  <Notes>2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Cambria Math</vt:lpstr>
      <vt:lpstr>Times New Roman</vt:lpstr>
      <vt:lpstr>Arial</vt:lpstr>
      <vt:lpstr>Céleste</vt:lpstr>
      <vt:lpstr>Disordered systems and spin glass</vt:lpstr>
      <vt:lpstr>What are we talking about </vt:lpstr>
      <vt:lpstr>Disorder:</vt:lpstr>
      <vt:lpstr>What is a Spin Glass?</vt:lpstr>
      <vt:lpstr>Disorder:</vt:lpstr>
      <vt:lpstr>The Hamiltonian:</vt:lpstr>
      <vt:lpstr>Magnetic Frustration</vt:lpstr>
      <vt:lpstr>Free-Energy Landscape</vt:lpstr>
      <vt:lpstr>Example of a Spin Glass:</vt:lpstr>
      <vt:lpstr>Surprising effects</vt:lpstr>
      <vt:lpstr>Why are Spin glass interesting?</vt:lpstr>
      <vt:lpstr>What does Neural Networks have to do with disordered systems and spin-glass?</vt:lpstr>
      <vt:lpstr>What is a Neuron</vt:lpstr>
      <vt:lpstr>Neural network</vt:lpstr>
      <vt:lpstr>Simplified model of a Neuron</vt:lpstr>
      <vt:lpstr>Hopfield Model</vt:lpstr>
      <vt:lpstr>Hopfield Model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cgjh</dc:title>
  <dc:creator>Utilisateur de Microsoft Office</dc:creator>
  <cp:lastModifiedBy>Utilisateur de Microsoft Office</cp:lastModifiedBy>
  <cp:revision>44</cp:revision>
  <dcterms:created xsi:type="dcterms:W3CDTF">2022-06-21T11:57:43Z</dcterms:created>
  <dcterms:modified xsi:type="dcterms:W3CDTF">2022-06-30T07:09:41Z</dcterms:modified>
</cp:coreProperties>
</file>